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4630400" cy="8229600"/>
  <p:notesSz cx="12192000" cy="82296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59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fael Silveira" initials="RS" lastIdx="1" clrIdx="0">
    <p:extLst>
      <p:ext uri="{19B8F6BF-5375-455C-9EA6-DF929625EA0E}">
        <p15:presenceInfo xmlns:p15="http://schemas.microsoft.com/office/powerpoint/2012/main" userId="606cc6411acb75f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346" autoAdjust="0"/>
    <p:restoredTop sz="73450" autoAdjust="0"/>
  </p:normalViewPr>
  <p:slideViewPr>
    <p:cSldViewPr>
      <p:cViewPr varScale="1">
        <p:scale>
          <a:sx n="96" d="100"/>
          <a:sy n="96" d="100"/>
        </p:scale>
        <p:origin x="2076" y="84"/>
      </p:cViewPr>
      <p:guideLst>
        <p:guide orient="horz" pos="2880"/>
        <p:guide pos="259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97280" y="1988186"/>
            <a:ext cx="12435840" cy="4708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60" b="0" i="0">
                <a:solidFill>
                  <a:srgbClr val="48414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194560" y="3591561"/>
            <a:ext cx="102412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48414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1/30/2024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649789" y="536583"/>
            <a:ext cx="11280648" cy="470898"/>
          </a:xfrm>
        </p:spPr>
        <p:txBody>
          <a:bodyPr lIns="0" tIns="0" rIns="0" bIns="0"/>
          <a:lstStyle>
            <a:lvl1pPr>
              <a:defRPr sz="3060" b="0" i="0">
                <a:solidFill>
                  <a:srgbClr val="48414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649789" y="1396001"/>
            <a:ext cx="11182350" cy="276999"/>
          </a:xfrm>
        </p:spPr>
        <p:txBody>
          <a:bodyPr lIns="0" tIns="0" rIns="0" bIns="0"/>
          <a:lstStyle>
            <a:lvl1pPr>
              <a:defRPr sz="1800" b="0" i="0">
                <a:solidFill>
                  <a:srgbClr val="48414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1/30/2024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649789" y="536583"/>
            <a:ext cx="11280648" cy="470898"/>
          </a:xfrm>
        </p:spPr>
        <p:txBody>
          <a:bodyPr lIns="0" tIns="0" rIns="0" bIns="0"/>
          <a:lstStyle>
            <a:lvl1pPr>
              <a:defRPr sz="3060" b="0" i="0">
                <a:solidFill>
                  <a:srgbClr val="48414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31520" y="1475105"/>
            <a:ext cx="6364224" cy="2308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534656" y="1475105"/>
            <a:ext cx="6364224" cy="2308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1/30/2024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649789" y="536583"/>
            <a:ext cx="11280648" cy="470898"/>
          </a:xfrm>
        </p:spPr>
        <p:txBody>
          <a:bodyPr lIns="0" tIns="0" rIns="0" bIns="0"/>
          <a:lstStyle>
            <a:lvl1pPr>
              <a:defRPr sz="3060" b="0" i="0">
                <a:solidFill>
                  <a:srgbClr val="48414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1/30/2024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1/30/2024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649789" y="536583"/>
            <a:ext cx="11280648" cy="3924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50" b="0" i="0">
                <a:solidFill>
                  <a:srgbClr val="48414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649789" y="1396001"/>
            <a:ext cx="11182350" cy="2308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00" b="0" i="0">
                <a:solidFill>
                  <a:srgbClr val="48414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974336" y="5964556"/>
            <a:ext cx="468172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731520" y="5964556"/>
            <a:ext cx="336499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1/30/2024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533888" y="5964556"/>
            <a:ext cx="336499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548640">
        <a:defRPr>
          <a:latin typeface="+mn-lt"/>
          <a:ea typeface="+mn-ea"/>
          <a:cs typeface="+mn-cs"/>
        </a:defRPr>
      </a:lvl2pPr>
      <a:lvl3pPr marL="1097280">
        <a:defRPr>
          <a:latin typeface="+mn-lt"/>
          <a:ea typeface="+mn-ea"/>
          <a:cs typeface="+mn-cs"/>
        </a:defRPr>
      </a:lvl3pPr>
      <a:lvl4pPr marL="1645920">
        <a:defRPr>
          <a:latin typeface="+mn-lt"/>
          <a:ea typeface="+mn-ea"/>
          <a:cs typeface="+mn-cs"/>
        </a:defRPr>
      </a:lvl4pPr>
      <a:lvl5pPr marL="2194560">
        <a:defRPr>
          <a:latin typeface="+mn-lt"/>
          <a:ea typeface="+mn-ea"/>
          <a:cs typeface="+mn-cs"/>
        </a:defRPr>
      </a:lvl5pPr>
      <a:lvl6pPr marL="2743200">
        <a:defRPr>
          <a:latin typeface="+mn-lt"/>
          <a:ea typeface="+mn-ea"/>
          <a:cs typeface="+mn-cs"/>
        </a:defRPr>
      </a:lvl6pPr>
      <a:lvl7pPr marL="3291840">
        <a:defRPr>
          <a:latin typeface="+mn-lt"/>
          <a:ea typeface="+mn-ea"/>
          <a:cs typeface="+mn-cs"/>
        </a:defRPr>
      </a:lvl7pPr>
      <a:lvl8pPr marL="3840480">
        <a:defRPr>
          <a:latin typeface="+mn-lt"/>
          <a:ea typeface="+mn-ea"/>
          <a:cs typeface="+mn-cs"/>
        </a:defRPr>
      </a:lvl8pPr>
      <a:lvl9pPr marL="438912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548640">
        <a:defRPr>
          <a:latin typeface="+mn-lt"/>
          <a:ea typeface="+mn-ea"/>
          <a:cs typeface="+mn-cs"/>
        </a:defRPr>
      </a:lvl2pPr>
      <a:lvl3pPr marL="1097280">
        <a:defRPr>
          <a:latin typeface="+mn-lt"/>
          <a:ea typeface="+mn-ea"/>
          <a:cs typeface="+mn-cs"/>
        </a:defRPr>
      </a:lvl3pPr>
      <a:lvl4pPr marL="1645920">
        <a:defRPr>
          <a:latin typeface="+mn-lt"/>
          <a:ea typeface="+mn-ea"/>
          <a:cs typeface="+mn-cs"/>
        </a:defRPr>
      </a:lvl4pPr>
      <a:lvl5pPr marL="2194560">
        <a:defRPr>
          <a:latin typeface="+mn-lt"/>
          <a:ea typeface="+mn-ea"/>
          <a:cs typeface="+mn-cs"/>
        </a:defRPr>
      </a:lvl5pPr>
      <a:lvl6pPr marL="2743200">
        <a:defRPr>
          <a:latin typeface="+mn-lt"/>
          <a:ea typeface="+mn-ea"/>
          <a:cs typeface="+mn-cs"/>
        </a:defRPr>
      </a:lvl6pPr>
      <a:lvl7pPr marL="3291840">
        <a:defRPr>
          <a:latin typeface="+mn-lt"/>
          <a:ea typeface="+mn-ea"/>
          <a:cs typeface="+mn-cs"/>
        </a:defRPr>
      </a:lvl7pPr>
      <a:lvl8pPr marL="3840480">
        <a:defRPr>
          <a:latin typeface="+mn-lt"/>
          <a:ea typeface="+mn-ea"/>
          <a:cs typeface="+mn-cs"/>
        </a:defRPr>
      </a:lvl8pPr>
      <a:lvl9pPr marL="438912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90800" y="3124200"/>
            <a:ext cx="4343400" cy="1440907"/>
          </a:xfrm>
          <a:prstGeom prst="rect">
            <a:avLst/>
          </a:prstGeom>
        </p:spPr>
        <p:txBody>
          <a:bodyPr vert="horz" wrap="square" lIns="0" tIns="156972" rIns="0" bIns="0" rtlCol="0">
            <a:spAutoFit/>
          </a:bodyPr>
          <a:lstStyle/>
          <a:p>
            <a:pPr marL="15240" marR="6096">
              <a:lnSpc>
                <a:spcPts val="5040"/>
              </a:lnSpc>
              <a:spcBef>
                <a:spcPts val="1236"/>
              </a:spcBef>
            </a:pPr>
            <a:r>
              <a:rPr sz="5400" dirty="0">
                <a:latin typeface="Arial" panose="020B0604020202020204" pitchFamily="34" charset="0"/>
                <a:cs typeface="Arial" panose="020B0604020202020204" pitchFamily="34" charset="0"/>
              </a:rPr>
              <a:t>Sociologia da Juventude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02295" y="0"/>
            <a:ext cx="5928106" cy="82296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C28DCEB5-212D-E3F3-C738-9F347FB5BD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" y="234950"/>
            <a:ext cx="675827" cy="67582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71600" y="708273"/>
            <a:ext cx="10728704" cy="949491"/>
          </a:xfrm>
          <a:prstGeom prst="rect">
            <a:avLst/>
          </a:prstGeom>
        </p:spPr>
        <p:txBody>
          <a:bodyPr vert="horz" wrap="square" lIns="0" tIns="86868" rIns="0" bIns="0" rtlCol="0">
            <a:spAutoFit/>
          </a:bodyPr>
          <a:lstStyle/>
          <a:p>
            <a:pPr marL="15240" marR="6096">
              <a:spcBef>
                <a:spcPts val="684"/>
              </a:spcBef>
            </a:pP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Globalização e Novos Movimentos Juvenis: O papel da globalização na formação de movimentos juvenis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463296" y="1899926"/>
            <a:ext cx="5470904" cy="5886483"/>
          </a:xfrm>
          <a:prstGeom prst="rect">
            <a:avLst/>
          </a:prstGeom>
        </p:spPr>
        <p:txBody>
          <a:bodyPr vert="horz" wrap="square" lIns="0" tIns="150114" rIns="0" bIns="0" rtlCol="0">
            <a:spAutoFit/>
          </a:bodyPr>
          <a:lstStyle/>
          <a:p>
            <a:pPr marL="15240">
              <a:spcBef>
                <a:spcPts val="1182"/>
              </a:spcBef>
            </a:pPr>
            <a:r>
              <a:rPr sz="24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Impacto da Globalização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328" marR="513588" indent="-214884">
              <a:spcBef>
                <a:spcPts val="840"/>
              </a:spcBef>
              <a:buSzPct val="90000"/>
              <a:buFont typeface="Calibri"/>
              <a:buChar char="•"/>
              <a:tabLst>
                <a:tab pos="341376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globalização tem desempenhado um papel 	significativo na formação de </a:t>
            </a:r>
            <a:r>
              <a:rPr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novos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movimentos</a:t>
            </a:r>
            <a:r>
              <a:rPr lang="pt-BR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juvenis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 todo o mundo.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328" marR="22098" indent="-214884">
              <a:spcBef>
                <a:spcPts val="930"/>
              </a:spcBef>
              <a:buSzPct val="90000"/>
              <a:buFont typeface="Calibri"/>
              <a:buChar char="•"/>
              <a:tabLst>
                <a:tab pos="341376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rápida disseminação de informações e a 	conectividade global têm permitido que os jovens se </a:t>
            </a:r>
            <a:r>
              <a:rPr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envolvam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 questões sociais e políticas de 	maneiras sem precedentes.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777064"/>
              </a:buClr>
              <a:buFont typeface="Calibri"/>
              <a:buChar char="•"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972"/>
              </a:spcBef>
              <a:buClr>
                <a:srgbClr val="777064"/>
              </a:buClr>
              <a:buFont typeface="Calibri"/>
              <a:buChar char="•"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40" algn="just"/>
            <a:r>
              <a:rPr sz="24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Conexão Global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328" marR="6096" indent="-214884" algn="just">
              <a:spcBef>
                <a:spcPts val="840"/>
              </a:spcBef>
              <a:buSzPct val="90000"/>
              <a:buFont typeface="Calibri"/>
              <a:buChar char="•"/>
              <a:tabLst>
                <a:tab pos="341376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globalização também tem facilitado a formação de 	redes e conexões entre jovens ativistas de </a:t>
            </a:r>
            <a:r>
              <a:rPr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diferentes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partes do mundo.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328" marR="960882" indent="-214884">
              <a:spcBef>
                <a:spcPts val="948"/>
              </a:spcBef>
              <a:buSzPct val="90000"/>
              <a:buFont typeface="Calibri"/>
              <a:buChar char="•"/>
              <a:tabLst>
                <a:tab pos="341376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Isso permite que eles compartilhem ideias, </a:t>
            </a:r>
            <a:r>
              <a:rPr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estratégias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recursos, fortalecendo </a:t>
            </a:r>
            <a:r>
              <a:rPr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seus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movimentos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ampliando seu impacto.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355461" y="1899926"/>
            <a:ext cx="5246370" cy="2413738"/>
          </a:xfrm>
          <a:prstGeom prst="rect">
            <a:avLst/>
          </a:prstGeom>
        </p:spPr>
        <p:txBody>
          <a:bodyPr vert="horz" wrap="square" lIns="0" tIns="150114" rIns="0" bIns="0" rtlCol="0">
            <a:spAutoFit/>
          </a:bodyPr>
          <a:lstStyle/>
          <a:p>
            <a:pPr marL="15240" algn="just">
              <a:spcBef>
                <a:spcPts val="1182"/>
              </a:spcBef>
            </a:pPr>
            <a:r>
              <a:rPr sz="24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Acesso à Informação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328" marR="222504" indent="-214884" algn="just">
              <a:spcBef>
                <a:spcPts val="840"/>
              </a:spcBef>
              <a:buSzPct val="90000"/>
              <a:buFont typeface="Calibri"/>
              <a:buChar char="•"/>
              <a:tabLst>
                <a:tab pos="341376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Através da internet e das redes sociais, os </a:t>
            </a:r>
            <a:r>
              <a:rPr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jovens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têm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acesso a uma ampla gama de informações e </a:t>
            </a:r>
            <a:r>
              <a:rPr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perspectivas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sobre questões globais.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328" marR="6096" indent="-214884" algn="just">
              <a:spcBef>
                <a:spcPts val="990"/>
              </a:spcBef>
              <a:buSzPct val="90000"/>
              <a:buFont typeface="Calibri"/>
              <a:buChar char="•"/>
              <a:tabLst>
                <a:tab pos="341376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Isso lhes permite se educar e se engajar em </a:t>
            </a:r>
            <a:r>
              <a:rPr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causas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lhes interessam.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355461" y="4724400"/>
            <a:ext cx="5080254" cy="2665089"/>
          </a:xfrm>
          <a:prstGeom prst="rect">
            <a:avLst/>
          </a:prstGeom>
        </p:spPr>
        <p:txBody>
          <a:bodyPr vert="horz" wrap="square" lIns="0" tIns="150114" rIns="0" bIns="0" rtlCol="0">
            <a:spAutoFit/>
          </a:bodyPr>
          <a:lstStyle/>
          <a:p>
            <a:pPr marL="15240">
              <a:spcBef>
                <a:spcPts val="1182"/>
              </a:spcBef>
            </a:pPr>
            <a:r>
              <a:rPr sz="24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Desafios e Oportunidades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328" marR="352044" indent="-214884">
              <a:spcBef>
                <a:spcPts val="798"/>
              </a:spcBef>
              <a:buSzPct val="90000"/>
              <a:buFont typeface="Calibri"/>
              <a:buChar char="•"/>
              <a:tabLst>
                <a:tab pos="341376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entanto, a globalização também </a:t>
            </a:r>
            <a:r>
              <a:rPr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apresenta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desafios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os movimentos juvenis.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328" marR="6096" indent="-214884">
              <a:spcBef>
                <a:spcPts val="840"/>
              </a:spcBef>
              <a:buSzPct val="90000"/>
              <a:buFont typeface="Calibri"/>
              <a:buChar char="•"/>
              <a:tabLst>
                <a:tab pos="341376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influência de poderosos interesses globais e a </a:t>
            </a:r>
            <a:r>
              <a:rPr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desigualdade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econômica podem limitar a </a:t>
            </a:r>
            <a:r>
              <a:rPr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eficácia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dos movimentos e dificultar a </a:t>
            </a:r>
            <a:r>
              <a:rPr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conquista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</a:t>
            </a:r>
            <a:r>
              <a:rPr lang="pt-BR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mudanças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significativas.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3D8BBAC3-0F15-4DB3-CBD8-D8406E3DC8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" y="234950"/>
            <a:ext cx="675827" cy="67582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23297" y="910777"/>
            <a:ext cx="13536778" cy="447815"/>
          </a:xfrm>
          <a:prstGeom prst="rect">
            <a:avLst/>
          </a:prstGeom>
        </p:spPr>
        <p:txBody>
          <a:bodyPr vert="horz" wrap="square" lIns="0" tIns="16764" rIns="0" bIns="0" rtlCol="0">
            <a:spAutoFit/>
          </a:bodyPr>
          <a:lstStyle/>
          <a:p>
            <a:pPr marL="15240">
              <a:spcBef>
                <a:spcPts val="132"/>
              </a:spcBef>
            </a:pP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Exemplo do Movimento Punk como Crítica ao Sistema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463296" y="1952285"/>
            <a:ext cx="5470904" cy="2123145"/>
          </a:xfrm>
          <a:prstGeom prst="rect">
            <a:avLst/>
          </a:prstGeom>
        </p:spPr>
        <p:txBody>
          <a:bodyPr vert="horz" wrap="square" lIns="0" tIns="149352" rIns="0" bIns="0" rtlCol="0">
            <a:spAutoFit/>
          </a:bodyPr>
          <a:lstStyle/>
          <a:p>
            <a:pPr marL="15240">
              <a:spcBef>
                <a:spcPts val="1176"/>
              </a:spcBef>
            </a:pPr>
            <a:r>
              <a:rPr sz="24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Contexto Histórico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328" marR="384810" indent="-214884" algn="just">
              <a:spcBef>
                <a:spcPts val="822"/>
              </a:spcBef>
              <a:buSzPct val="87096"/>
              <a:buFont typeface="Calibri"/>
              <a:buChar char="•"/>
              <a:tabLst>
                <a:tab pos="341376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movimento punk surgiu na década de 1970, 	principalmente no Reino Unido e nos Estados 	Unidos.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328" marR="6096" indent="-214884" algn="just">
              <a:spcBef>
                <a:spcPts val="900"/>
              </a:spcBef>
              <a:buSzPct val="87096"/>
              <a:buFont typeface="Calibri"/>
              <a:buChar char="•"/>
              <a:tabLst>
                <a:tab pos="341376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Foi uma resposta à insatisfação com a sociedade, 	política e cultura da época.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355460" y="1952285"/>
            <a:ext cx="5674740" cy="3069558"/>
          </a:xfrm>
          <a:prstGeom prst="rect">
            <a:avLst/>
          </a:prstGeom>
        </p:spPr>
        <p:txBody>
          <a:bodyPr vert="horz" wrap="square" lIns="0" tIns="149352" rIns="0" bIns="0" rtlCol="0">
            <a:spAutoFit/>
          </a:bodyPr>
          <a:lstStyle/>
          <a:p>
            <a:pPr marL="15240">
              <a:spcBef>
                <a:spcPts val="1176"/>
              </a:spcBef>
            </a:pPr>
            <a:r>
              <a:rPr sz="24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Crítica ao Sistema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328" marR="311658" indent="-214884">
              <a:spcBef>
                <a:spcPts val="822"/>
              </a:spcBef>
              <a:buSzPct val="87096"/>
              <a:buFont typeface="Calibri"/>
              <a:buChar char="•"/>
              <a:tabLst>
                <a:tab pos="341376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punk se destacou por sua postura de rebeldia e </a:t>
            </a:r>
            <a:r>
              <a:rPr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desafio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às normas estabelecidas.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328" marR="6096" indent="-214884">
              <a:spcBef>
                <a:spcPts val="858"/>
              </a:spcBef>
              <a:buSzPct val="87096"/>
              <a:buFont typeface="Calibri"/>
              <a:buChar char="•"/>
              <a:tabLst>
                <a:tab pos="341376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punks questionavam a autoridade, o </a:t>
            </a:r>
            <a:r>
              <a:rPr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consumismo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desenfreado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a falta de oportunidades para </a:t>
            </a:r>
            <a:r>
              <a:rPr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jovens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328" marR="393954" indent="-214884">
              <a:spcBef>
                <a:spcPts val="942"/>
              </a:spcBef>
              <a:buSzPct val="87096"/>
              <a:buFont typeface="Calibri"/>
              <a:buChar char="•"/>
              <a:tabLst>
                <a:tab pos="341376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Através da música, moda e comportamento, </a:t>
            </a:r>
            <a:r>
              <a:rPr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eles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expressavam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sua insatisfação e buscavam uma 	forma de resistência.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A690134-19D6-47DC-034A-B63EC613D9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" y="234950"/>
            <a:ext cx="675827" cy="67582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71600" y="910777"/>
            <a:ext cx="13536778" cy="908454"/>
          </a:xfrm>
          <a:prstGeom prst="rect">
            <a:avLst/>
          </a:prstGeom>
        </p:spPr>
        <p:txBody>
          <a:bodyPr vert="horz" wrap="square" lIns="0" tIns="86868" rIns="0" bIns="0" rtlCol="0">
            <a:spAutoFit/>
          </a:bodyPr>
          <a:lstStyle/>
          <a:p>
            <a:pPr marL="15240" marR="6096">
              <a:lnSpc>
                <a:spcPts val="3156"/>
              </a:lnSpc>
              <a:spcBef>
                <a:spcPts val="684"/>
              </a:spcBef>
            </a:pPr>
            <a:r>
              <a:rPr spc="-150" dirty="0"/>
              <a:t>Década</a:t>
            </a:r>
            <a:r>
              <a:rPr spc="-282" dirty="0"/>
              <a:t> </a:t>
            </a:r>
            <a:r>
              <a:rPr spc="-120" dirty="0"/>
              <a:t>de</a:t>
            </a:r>
            <a:r>
              <a:rPr spc="-275" dirty="0"/>
              <a:t> </a:t>
            </a:r>
            <a:r>
              <a:rPr spc="-120" dirty="0">
                <a:latin typeface="Tahoma"/>
                <a:cs typeface="Tahoma"/>
              </a:rPr>
              <a:t>1980</a:t>
            </a:r>
            <a:r>
              <a:rPr spc="-384" dirty="0">
                <a:latin typeface="Tahoma"/>
                <a:cs typeface="Tahoma"/>
              </a:rPr>
              <a:t> </a:t>
            </a:r>
            <a:r>
              <a:rPr spc="-162" dirty="0"/>
              <a:t>e</a:t>
            </a:r>
            <a:r>
              <a:rPr spc="-275" dirty="0"/>
              <a:t> </a:t>
            </a:r>
            <a:r>
              <a:rPr spc="-210" dirty="0"/>
              <a:t>a</a:t>
            </a:r>
            <a:r>
              <a:rPr spc="-275" dirty="0"/>
              <a:t> </a:t>
            </a:r>
            <a:r>
              <a:rPr spc="-174" dirty="0"/>
              <a:t>Ge</a:t>
            </a:r>
            <a:r>
              <a:rPr spc="-174" dirty="0">
                <a:latin typeface="Tahoma"/>
                <a:cs typeface="Tahoma"/>
              </a:rPr>
              <a:t>r</a:t>
            </a:r>
            <a:r>
              <a:rPr spc="-174" dirty="0"/>
              <a:t>ação</a:t>
            </a:r>
            <a:r>
              <a:rPr spc="-366" dirty="0"/>
              <a:t> </a:t>
            </a:r>
            <a:r>
              <a:rPr sz="2700" spc="-12" dirty="0">
                <a:latin typeface="Calibri"/>
                <a:cs typeface="Calibri"/>
              </a:rPr>
              <a:t>'</a:t>
            </a:r>
            <a:r>
              <a:rPr spc="-12" dirty="0"/>
              <a:t>Z</a:t>
            </a:r>
            <a:r>
              <a:rPr sz="2700" spc="-12" dirty="0">
                <a:latin typeface="Calibri"/>
                <a:cs typeface="Calibri"/>
              </a:rPr>
              <a:t>':</a:t>
            </a:r>
            <a:r>
              <a:rPr sz="2700" spc="-36" dirty="0">
                <a:latin typeface="Calibri"/>
                <a:cs typeface="Calibri"/>
              </a:rPr>
              <a:t> </a:t>
            </a:r>
            <a:r>
              <a:rPr spc="-102" dirty="0"/>
              <a:t>Na</a:t>
            </a:r>
            <a:r>
              <a:rPr spc="-102" dirty="0">
                <a:latin typeface="Tahoma"/>
                <a:cs typeface="Tahoma"/>
              </a:rPr>
              <a:t>s</a:t>
            </a:r>
            <a:r>
              <a:rPr spc="-102" dirty="0"/>
              <a:t>cimen</a:t>
            </a:r>
            <a:r>
              <a:rPr spc="-102" dirty="0">
                <a:latin typeface="Tahoma"/>
                <a:cs typeface="Tahoma"/>
              </a:rPr>
              <a:t>t</a:t>
            </a:r>
            <a:r>
              <a:rPr spc="-102" dirty="0"/>
              <a:t>o</a:t>
            </a:r>
            <a:r>
              <a:rPr spc="-275" dirty="0"/>
              <a:t> </a:t>
            </a:r>
            <a:r>
              <a:rPr spc="-144" dirty="0"/>
              <a:t>da</a:t>
            </a:r>
            <a:r>
              <a:rPr spc="-282" dirty="0"/>
              <a:t> </a:t>
            </a:r>
            <a:r>
              <a:rPr spc="-144" dirty="0"/>
              <a:t>ge</a:t>
            </a:r>
            <a:r>
              <a:rPr spc="-144" dirty="0">
                <a:latin typeface="Tahoma"/>
                <a:cs typeface="Tahoma"/>
              </a:rPr>
              <a:t>r</a:t>
            </a:r>
            <a:r>
              <a:rPr spc="-144" dirty="0"/>
              <a:t>ação</a:t>
            </a:r>
            <a:r>
              <a:rPr spc="-360" dirty="0"/>
              <a:t> </a:t>
            </a:r>
            <a:r>
              <a:rPr sz="2700" spc="-42" dirty="0">
                <a:latin typeface="Calibri"/>
                <a:cs typeface="Calibri"/>
              </a:rPr>
              <a:t>'</a:t>
            </a:r>
            <a:r>
              <a:rPr spc="-42" dirty="0"/>
              <a:t>Z</a:t>
            </a:r>
            <a:r>
              <a:rPr sz="2700" spc="-42" dirty="0">
                <a:latin typeface="Calibri"/>
                <a:cs typeface="Calibri"/>
              </a:rPr>
              <a:t>'</a:t>
            </a:r>
            <a:r>
              <a:rPr sz="2700" spc="-120" dirty="0">
                <a:latin typeface="Calibri"/>
                <a:cs typeface="Calibri"/>
              </a:rPr>
              <a:t> </a:t>
            </a:r>
            <a:r>
              <a:rPr spc="-162" dirty="0"/>
              <a:t>e</a:t>
            </a:r>
            <a:r>
              <a:rPr spc="-282" dirty="0"/>
              <a:t> </a:t>
            </a:r>
            <a:r>
              <a:rPr spc="-30" dirty="0">
                <a:latin typeface="Tahoma"/>
                <a:cs typeface="Tahoma"/>
              </a:rPr>
              <a:t>s</a:t>
            </a:r>
            <a:r>
              <a:rPr spc="-30" dirty="0"/>
              <a:t>e</a:t>
            </a:r>
            <a:r>
              <a:rPr spc="-30" dirty="0">
                <a:latin typeface="Tahoma"/>
                <a:cs typeface="Tahoma"/>
              </a:rPr>
              <a:t>u </a:t>
            </a:r>
            <a:r>
              <a:rPr spc="-102" dirty="0"/>
              <a:t>con</a:t>
            </a:r>
            <a:r>
              <a:rPr spc="-102" dirty="0">
                <a:latin typeface="Tahoma"/>
                <a:cs typeface="Tahoma"/>
              </a:rPr>
              <a:t>t</a:t>
            </a:r>
            <a:r>
              <a:rPr spc="-102" dirty="0"/>
              <a:t>e</a:t>
            </a:r>
            <a:r>
              <a:rPr spc="-102" dirty="0">
                <a:latin typeface="Tahoma"/>
                <a:cs typeface="Tahoma"/>
              </a:rPr>
              <a:t>xt</a:t>
            </a:r>
            <a:r>
              <a:rPr spc="-102" dirty="0"/>
              <a:t>o</a:t>
            </a:r>
            <a:r>
              <a:rPr spc="-300" dirty="0"/>
              <a:t> </a:t>
            </a:r>
            <a:r>
              <a:rPr spc="-12" dirty="0">
                <a:latin typeface="Tahoma"/>
                <a:cs typeface="Tahoma"/>
              </a:rPr>
              <a:t>t</a:t>
            </a:r>
            <a:r>
              <a:rPr spc="-12" dirty="0"/>
              <a:t>ecnológico</a:t>
            </a:r>
            <a:endParaRPr sz="2700" dirty="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371600" y="2133600"/>
            <a:ext cx="5241442" cy="383951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>
              <a:spcBef>
                <a:spcPts val="114"/>
              </a:spcBef>
            </a:pPr>
            <a:r>
              <a:rPr sz="24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Nascimento da geração 'Z'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81538" y="2640247"/>
            <a:ext cx="11175104" cy="560153"/>
          </a:xfrm>
          <a:prstGeom prst="rect">
            <a:avLst/>
          </a:prstGeom>
        </p:spPr>
        <p:txBody>
          <a:bodyPr vert="horz" wrap="square" lIns="0" tIns="6096" rIns="0" bIns="0" rtlCol="0">
            <a:spAutoFit/>
          </a:bodyPr>
          <a:lstStyle/>
          <a:p>
            <a:pPr marL="15240" marR="6096">
              <a:spcBef>
                <a:spcPts val="48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geração </a:t>
            </a:r>
            <a:r>
              <a:rPr sz="162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sz="162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 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 composta por indivíduos nascidos entre o final da década de 1990 e o início dos anos 2010</a:t>
            </a:r>
            <a:r>
              <a:rPr sz="162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Essa geração é caracterizada por ter crescido em um ambiente altamente tecnológico e conectado</a:t>
            </a:r>
            <a:r>
              <a:rPr sz="162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16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70738" y="3799811"/>
            <a:ext cx="5013704" cy="383951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>
              <a:spcBef>
                <a:spcPts val="114"/>
              </a:spcBef>
            </a:pPr>
            <a:r>
              <a:rPr sz="24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Contexto tecnológico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81539" y="4309168"/>
            <a:ext cx="12394304" cy="848693"/>
          </a:xfrm>
          <a:prstGeom prst="rect">
            <a:avLst/>
          </a:prstGeom>
        </p:spPr>
        <p:txBody>
          <a:bodyPr vert="horz" wrap="square" lIns="0" tIns="17525" rIns="0" bIns="0" rtlCol="0">
            <a:spAutoFit/>
          </a:bodyPr>
          <a:lstStyle/>
          <a:p>
            <a:pPr marL="15240" marR="6096">
              <a:spcBef>
                <a:spcPts val="137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década de 1980 marcou o início de avanços significativos na tecnologia</a:t>
            </a:r>
            <a:r>
              <a:rPr sz="162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o desenvolvimento dos primeiros computadores pessoais e o surgimento da internet</a:t>
            </a:r>
            <a:r>
              <a:rPr sz="162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Esses avanços tecnológicos tiveram um impacto profundo na formação da geração </a:t>
            </a:r>
            <a:r>
              <a:rPr sz="162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sz="162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', 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cresceu em um mundo cada vez mais digitalizado e interconectado</a:t>
            </a:r>
            <a:r>
              <a:rPr sz="162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16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5B9396DE-6743-8366-2938-A169ED869A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" y="234950"/>
            <a:ext cx="675827" cy="67582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71600" y="910777"/>
            <a:ext cx="13536778" cy="450123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5240">
              <a:spcBef>
                <a:spcPts val="150"/>
              </a:spcBef>
            </a:pP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Significado do termo 'zapping' na cultura juvenil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371600" y="1752600"/>
            <a:ext cx="5405628" cy="2278572"/>
          </a:xfrm>
          <a:prstGeom prst="rect">
            <a:avLst/>
          </a:prstGeom>
        </p:spPr>
        <p:txBody>
          <a:bodyPr vert="horz" wrap="square" lIns="0" tIns="143256" rIns="0" bIns="0" rtlCol="0">
            <a:spAutoFit/>
          </a:bodyPr>
          <a:lstStyle/>
          <a:p>
            <a:pPr marL="15240">
              <a:spcBef>
                <a:spcPts val="1128"/>
              </a:spcBef>
            </a:pPr>
            <a:r>
              <a:rPr sz="24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Definição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40" marR="6096">
              <a:spcBef>
                <a:spcPts val="828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termo 'zapping' na cultura juvenil refere-se à prática de mudar constantemente de atividade, seja na televisão, nas redes sociais ou em outras formas de entretenimento. É caracterizado pela falta de foco e pela tendência de consumir informações e conteúdos de forma rápida e superficial.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263764" y="1752600"/>
            <a:ext cx="5431536" cy="2555571"/>
          </a:xfrm>
          <a:prstGeom prst="rect">
            <a:avLst/>
          </a:prstGeom>
        </p:spPr>
        <p:txBody>
          <a:bodyPr vert="horz" wrap="square" lIns="0" tIns="143256" rIns="0" bIns="0" rtlCol="0">
            <a:spAutoFit/>
          </a:bodyPr>
          <a:lstStyle/>
          <a:p>
            <a:pPr marL="15240">
              <a:spcBef>
                <a:spcPts val="1128"/>
              </a:spcBef>
            </a:pPr>
            <a:r>
              <a:rPr sz="24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Influência na Juventude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40" marR="6096">
              <a:spcBef>
                <a:spcPts val="828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'zapping' tem se tornado cada vez mais comum entre os jovens, principalmente devido ao acesso fácil e rápido a uma variedade de conteúdos. Essa prática pode ter impactos negativos, como a dificuldade de concentração, a superficialidade nas relações e o consumo excessivo de informações sem reflexão crítica.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18A75CE-6DCB-9740-E657-C0CBE488A7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" y="234950"/>
            <a:ext cx="675827" cy="67582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31270" y="910777"/>
            <a:ext cx="7914131" cy="447815"/>
          </a:xfrm>
          <a:prstGeom prst="rect">
            <a:avLst/>
          </a:prstGeom>
        </p:spPr>
        <p:txBody>
          <a:bodyPr vert="horz" wrap="square" lIns="0" tIns="16764" rIns="0" bIns="0" rtlCol="0">
            <a:spAutoFit/>
          </a:bodyPr>
          <a:lstStyle/>
          <a:p>
            <a:pPr marL="15240">
              <a:spcBef>
                <a:spcPts val="132"/>
              </a:spcBef>
            </a:pP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Acomodação e facilidade de acesso à informação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408177" y="1676400"/>
            <a:ext cx="5892164" cy="3314754"/>
          </a:xfrm>
          <a:prstGeom prst="rect">
            <a:avLst/>
          </a:prstGeom>
        </p:spPr>
        <p:txBody>
          <a:bodyPr vert="horz" wrap="square" lIns="0" tIns="143256" rIns="0" bIns="0" rtlCol="0">
            <a:spAutoFit/>
          </a:bodyPr>
          <a:lstStyle/>
          <a:p>
            <a:pPr marL="15240">
              <a:spcBef>
                <a:spcPts val="1128"/>
              </a:spcBef>
            </a:pPr>
            <a:r>
              <a:rPr sz="24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Jovens e a busca por informações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328" marR="409194" indent="-214884">
              <a:spcBef>
                <a:spcPts val="822"/>
              </a:spcBef>
              <a:buSzPct val="87096"/>
              <a:buFont typeface="Calibri"/>
              <a:buChar char="•"/>
              <a:tabLst>
                <a:tab pos="341376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jovens têm fácil acesso a uma ampla gama de 	informações graças à tecnologia e à internet.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328" marR="89916" indent="-214884">
              <a:spcBef>
                <a:spcPts val="840"/>
              </a:spcBef>
              <a:buSzPct val="87096"/>
              <a:buFont typeface="Calibri"/>
              <a:buChar char="•"/>
              <a:tabLst>
                <a:tab pos="341376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Acomodação é a tendência de buscar informações 	que confirmem as crenças e opiniões existentes, em 	vez de buscar perspectivas diferentes ou 	desafiadoras.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328" marR="6096" indent="-214884">
              <a:spcBef>
                <a:spcPts val="810"/>
              </a:spcBef>
              <a:buSzPct val="87096"/>
              <a:buFont typeface="Calibri"/>
              <a:buChar char="•"/>
              <a:tabLst>
                <a:tab pos="341376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redes sociais desempenham um papel importante 	na disseminação de informações e na formação de 	opiniões dos jovens.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396356" y="1676400"/>
            <a:ext cx="5862444" cy="2483757"/>
          </a:xfrm>
          <a:prstGeom prst="rect">
            <a:avLst/>
          </a:prstGeom>
        </p:spPr>
        <p:txBody>
          <a:bodyPr vert="horz" wrap="square" lIns="0" tIns="143256" rIns="0" bIns="0" rtlCol="0">
            <a:spAutoFit/>
          </a:bodyPr>
          <a:lstStyle/>
          <a:p>
            <a:pPr marL="15240">
              <a:spcBef>
                <a:spcPts val="1128"/>
              </a:spcBef>
            </a:pPr>
            <a:r>
              <a:rPr sz="24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Impacto da acomodação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328" marR="6096" indent="-214884">
              <a:spcBef>
                <a:spcPts val="822"/>
              </a:spcBef>
              <a:buSzPct val="87096"/>
              <a:buFont typeface="Calibri"/>
              <a:buChar char="•"/>
              <a:tabLst>
                <a:tab pos="341376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acomodação pode limitar a exposição dos jovens a 	diferentes pontos de vista e perspectivas.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328" marR="917448" indent="-214884">
              <a:spcBef>
                <a:spcPts val="810"/>
              </a:spcBef>
              <a:buSzPct val="87096"/>
              <a:buFont typeface="Calibri"/>
              <a:buChar char="•"/>
              <a:tabLst>
                <a:tab pos="341376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Isso pode reforçar a polarização e a falta de 	compreensão mútua entre os jovens.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328" marR="31241" indent="-214884">
              <a:spcBef>
                <a:spcPts val="810"/>
              </a:spcBef>
              <a:buSzPct val="87096"/>
              <a:buFont typeface="Calibri"/>
              <a:buChar char="•"/>
              <a:tabLst>
                <a:tab pos="341376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 importante promover a diversidade de opiniões e a 	busca por informações equilibradas e confiáveis.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BE7A266-EB60-1B92-0E0E-0B165AC9BF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" y="234950"/>
            <a:ext cx="675827" cy="67582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63296" y="755064"/>
            <a:ext cx="11635740" cy="906145"/>
          </a:xfrm>
          <a:prstGeom prst="rect">
            <a:avLst/>
          </a:prstGeom>
        </p:spPr>
        <p:txBody>
          <a:bodyPr vert="horz" wrap="square" lIns="0" tIns="84582" rIns="0" bIns="0" rtlCol="0">
            <a:spAutoFit/>
          </a:bodyPr>
          <a:lstStyle/>
          <a:p>
            <a:pPr marL="15240" marR="6096">
              <a:lnSpc>
                <a:spcPts val="3156"/>
              </a:lnSpc>
              <a:spcBef>
                <a:spcPts val="666"/>
              </a:spcBef>
            </a:pPr>
            <a:r>
              <a:rPr spc="-84" dirty="0"/>
              <a:t>J</a:t>
            </a:r>
            <a:r>
              <a:rPr sz="2880" spc="-84" dirty="0">
                <a:latin typeface="Tahoma"/>
                <a:cs typeface="Tahoma"/>
              </a:rPr>
              <a:t>uv</a:t>
            </a:r>
            <a:r>
              <a:rPr spc="-84" dirty="0"/>
              <a:t>en</a:t>
            </a:r>
            <a:r>
              <a:rPr sz="2880" spc="-84" dirty="0">
                <a:latin typeface="Tahoma"/>
                <a:cs typeface="Tahoma"/>
              </a:rPr>
              <a:t>tu</a:t>
            </a:r>
            <a:r>
              <a:rPr spc="-84" dirty="0"/>
              <a:t>de</a:t>
            </a:r>
            <a:r>
              <a:rPr spc="-366" dirty="0"/>
              <a:t> </a:t>
            </a:r>
            <a:r>
              <a:rPr spc="-72" dirty="0"/>
              <a:t>A</a:t>
            </a:r>
            <a:r>
              <a:rPr sz="2880" spc="-72" dirty="0">
                <a:latin typeface="Tahoma"/>
                <a:cs typeface="Tahoma"/>
              </a:rPr>
              <a:t>tu</a:t>
            </a:r>
            <a:r>
              <a:rPr spc="-72" dirty="0"/>
              <a:t>al</a:t>
            </a:r>
            <a:r>
              <a:rPr spc="-264" dirty="0"/>
              <a:t> </a:t>
            </a:r>
            <a:r>
              <a:rPr spc="-162" dirty="0"/>
              <a:t>e</a:t>
            </a:r>
            <a:r>
              <a:rPr spc="-264" dirty="0"/>
              <a:t> </a:t>
            </a:r>
            <a:r>
              <a:rPr sz="2880" spc="-12" dirty="0">
                <a:latin typeface="Tahoma"/>
                <a:cs typeface="Tahoma"/>
              </a:rPr>
              <a:t>su</a:t>
            </a:r>
            <a:r>
              <a:rPr spc="-12" dirty="0"/>
              <a:t>a</a:t>
            </a:r>
            <a:r>
              <a:rPr sz="2880" spc="-12" dirty="0">
                <a:latin typeface="Tahoma"/>
                <a:cs typeface="Tahoma"/>
              </a:rPr>
              <a:t>s</a:t>
            </a:r>
            <a:r>
              <a:rPr sz="2880" spc="-312" dirty="0">
                <a:latin typeface="Tahoma"/>
                <a:cs typeface="Tahoma"/>
              </a:rPr>
              <a:t> </a:t>
            </a:r>
            <a:r>
              <a:rPr spc="-132" dirty="0"/>
              <a:t>Demanda</a:t>
            </a:r>
            <a:r>
              <a:rPr sz="2880" spc="-132" dirty="0">
                <a:latin typeface="Tahoma"/>
                <a:cs typeface="Tahoma"/>
              </a:rPr>
              <a:t>s</a:t>
            </a:r>
            <a:r>
              <a:rPr sz="2700" spc="-132" dirty="0">
                <a:latin typeface="Calibri"/>
                <a:cs typeface="Calibri"/>
              </a:rPr>
              <a:t>:</a:t>
            </a:r>
            <a:r>
              <a:rPr sz="2700" spc="-24" dirty="0">
                <a:latin typeface="Calibri"/>
                <a:cs typeface="Calibri"/>
              </a:rPr>
              <a:t> </a:t>
            </a:r>
            <a:r>
              <a:rPr spc="-150" dirty="0"/>
              <a:t>Refle</a:t>
            </a:r>
            <a:r>
              <a:rPr sz="2880" spc="-150" dirty="0">
                <a:latin typeface="Tahoma"/>
                <a:cs typeface="Tahoma"/>
              </a:rPr>
              <a:t>x</a:t>
            </a:r>
            <a:r>
              <a:rPr spc="-150" dirty="0"/>
              <a:t>ão</a:t>
            </a:r>
            <a:r>
              <a:rPr spc="-270" dirty="0"/>
              <a:t> </a:t>
            </a:r>
            <a:r>
              <a:rPr sz="2880" spc="-66" dirty="0">
                <a:latin typeface="Tahoma"/>
                <a:cs typeface="Tahoma"/>
              </a:rPr>
              <a:t>s</a:t>
            </a:r>
            <a:r>
              <a:rPr spc="-66" dirty="0"/>
              <a:t>ob</a:t>
            </a:r>
            <a:r>
              <a:rPr sz="2880" spc="-66" dirty="0">
                <a:latin typeface="Tahoma"/>
                <a:cs typeface="Tahoma"/>
              </a:rPr>
              <a:t>r</a:t>
            </a:r>
            <a:r>
              <a:rPr spc="-66" dirty="0"/>
              <a:t>e</a:t>
            </a:r>
            <a:r>
              <a:rPr spc="-264" dirty="0"/>
              <a:t> </a:t>
            </a:r>
            <a:r>
              <a:rPr spc="-210" dirty="0"/>
              <a:t>a</a:t>
            </a:r>
            <a:r>
              <a:rPr spc="-264" dirty="0"/>
              <a:t> </a:t>
            </a:r>
            <a:r>
              <a:rPr spc="-96" dirty="0"/>
              <a:t>a</a:t>
            </a:r>
            <a:r>
              <a:rPr sz="2880" spc="-96" dirty="0">
                <a:latin typeface="Tahoma"/>
                <a:cs typeface="Tahoma"/>
              </a:rPr>
              <a:t>us</a:t>
            </a:r>
            <a:r>
              <a:rPr spc="-96" dirty="0"/>
              <a:t>ência</a:t>
            </a:r>
            <a:r>
              <a:rPr spc="-264" dirty="0"/>
              <a:t> </a:t>
            </a:r>
            <a:r>
              <a:rPr spc="-30" dirty="0"/>
              <a:t>de </a:t>
            </a:r>
            <a:r>
              <a:rPr spc="-96" dirty="0"/>
              <a:t>mo</a:t>
            </a:r>
            <a:r>
              <a:rPr sz="2880" spc="-96" dirty="0">
                <a:latin typeface="Tahoma"/>
                <a:cs typeface="Tahoma"/>
              </a:rPr>
              <a:t>v</a:t>
            </a:r>
            <a:r>
              <a:rPr spc="-96" dirty="0"/>
              <a:t>imen</a:t>
            </a:r>
            <a:r>
              <a:rPr sz="2880" spc="-96" dirty="0">
                <a:latin typeface="Tahoma"/>
                <a:cs typeface="Tahoma"/>
              </a:rPr>
              <a:t>t</a:t>
            </a:r>
            <a:r>
              <a:rPr spc="-96" dirty="0"/>
              <a:t>o</a:t>
            </a:r>
            <a:r>
              <a:rPr sz="2880" spc="-96" dirty="0">
                <a:latin typeface="Tahoma"/>
                <a:cs typeface="Tahoma"/>
              </a:rPr>
              <a:t>s</a:t>
            </a:r>
            <a:r>
              <a:rPr sz="2880" spc="-245" dirty="0">
                <a:latin typeface="Tahoma"/>
                <a:cs typeface="Tahoma"/>
              </a:rPr>
              <a:t> </a:t>
            </a:r>
            <a:r>
              <a:rPr sz="2880" spc="-12" dirty="0">
                <a:latin typeface="Tahoma"/>
                <a:cs typeface="Tahoma"/>
              </a:rPr>
              <a:t>p</a:t>
            </a:r>
            <a:r>
              <a:rPr spc="-12" dirty="0"/>
              <a:t>oli</a:t>
            </a:r>
            <a:r>
              <a:rPr sz="2880" spc="-12" dirty="0">
                <a:latin typeface="Tahoma"/>
                <a:cs typeface="Tahoma"/>
              </a:rPr>
              <a:t>t</a:t>
            </a:r>
            <a:r>
              <a:rPr spc="-12" dirty="0"/>
              <a:t>i</a:t>
            </a:r>
            <a:r>
              <a:rPr sz="2880" spc="-12" dirty="0">
                <a:latin typeface="Tahoma"/>
                <a:cs typeface="Tahoma"/>
              </a:rPr>
              <a:t>z</a:t>
            </a:r>
            <a:r>
              <a:rPr spc="-12" dirty="0"/>
              <a:t>ado</a:t>
            </a:r>
            <a:r>
              <a:rPr sz="2880" spc="-12" dirty="0">
                <a:latin typeface="Tahoma"/>
                <a:cs typeface="Tahoma"/>
              </a:rPr>
              <a:t>s</a:t>
            </a:r>
            <a:endParaRPr sz="2880" dirty="0">
              <a:latin typeface="Tahoma"/>
              <a:cs typeface="Tahom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63296" y="2133600"/>
            <a:ext cx="5749289" cy="313181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61177" y="2133600"/>
            <a:ext cx="5737859" cy="313181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463296" y="5382469"/>
            <a:ext cx="5749288" cy="1473480"/>
          </a:xfrm>
          <a:prstGeom prst="rect">
            <a:avLst/>
          </a:prstGeom>
        </p:spPr>
        <p:txBody>
          <a:bodyPr vert="horz" wrap="square" lIns="0" tIns="156210" rIns="0" bIns="0" rtlCol="0">
            <a:spAutoFit/>
          </a:bodyPr>
          <a:lstStyle/>
          <a:p>
            <a:pPr marL="15240">
              <a:spcBef>
                <a:spcPts val="1230"/>
              </a:spcBef>
            </a:pPr>
            <a:r>
              <a:rPr sz="24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Contexto Atual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40" marR="6096">
              <a:spcBef>
                <a:spcPts val="852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juventude atual enfrenta diversos desafios e possui demandas específicas em relação à sociedade e ao governo.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417818" y="5384520"/>
            <a:ext cx="5681218" cy="1473480"/>
          </a:xfrm>
          <a:prstGeom prst="rect">
            <a:avLst/>
          </a:prstGeom>
        </p:spPr>
        <p:txBody>
          <a:bodyPr vert="horz" wrap="square" lIns="0" tIns="156210" rIns="0" bIns="0" rtlCol="0">
            <a:spAutoFit/>
          </a:bodyPr>
          <a:lstStyle/>
          <a:p>
            <a:pPr marL="15240">
              <a:spcBef>
                <a:spcPts val="1230"/>
              </a:spcBef>
            </a:pPr>
            <a:r>
              <a:rPr sz="24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Ausência de Movimentos Politizados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40" marR="6096">
              <a:spcBef>
                <a:spcPts val="852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 importante refletir sobre a ausência de movimentos politizados entre os jovens e buscar entender as razões por trás dessa realidade.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BB8F05D6-AFA8-3B5B-DEBB-FAD00B6A5E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" y="234950"/>
            <a:ext cx="675827" cy="67582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02005" y="924125"/>
            <a:ext cx="13536778" cy="490134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5240">
              <a:spcBef>
                <a:spcPts val="150"/>
              </a:spcBef>
            </a:pPr>
            <a:r>
              <a:rPr spc="-144" dirty="0"/>
              <a:t>Reconhecimen</a:t>
            </a:r>
            <a:r>
              <a:rPr sz="2880" spc="-144" dirty="0">
                <a:latin typeface="Lucida Sans Unicode"/>
                <a:cs typeface="Lucida Sans Unicode"/>
              </a:rPr>
              <a:t>t</a:t>
            </a:r>
            <a:r>
              <a:rPr spc="-144" dirty="0"/>
              <a:t>o</a:t>
            </a:r>
            <a:r>
              <a:rPr spc="-252" dirty="0"/>
              <a:t> </a:t>
            </a:r>
            <a:r>
              <a:rPr spc="-120" dirty="0"/>
              <a:t>da</a:t>
            </a:r>
            <a:r>
              <a:rPr sz="2880" spc="-120" dirty="0">
                <a:latin typeface="Lucida Sans Unicode"/>
                <a:cs typeface="Lucida Sans Unicode"/>
              </a:rPr>
              <a:t>s</a:t>
            </a:r>
            <a:r>
              <a:rPr sz="2880" spc="-305" dirty="0">
                <a:latin typeface="Lucida Sans Unicode"/>
                <a:cs typeface="Lucida Sans Unicode"/>
              </a:rPr>
              <a:t> </a:t>
            </a:r>
            <a:r>
              <a:rPr spc="-126" dirty="0"/>
              <a:t>fo</a:t>
            </a:r>
            <a:r>
              <a:rPr sz="2880" spc="-126" dirty="0">
                <a:latin typeface="Lucida Sans Unicode"/>
                <a:cs typeface="Lucida Sans Unicode"/>
              </a:rPr>
              <a:t>r</a:t>
            </a:r>
            <a:r>
              <a:rPr spc="-126" dirty="0"/>
              <a:t>ma</a:t>
            </a:r>
            <a:r>
              <a:rPr sz="2880" spc="-126" dirty="0">
                <a:latin typeface="Lucida Sans Unicode"/>
                <a:cs typeface="Lucida Sans Unicode"/>
              </a:rPr>
              <a:t>s</a:t>
            </a:r>
            <a:r>
              <a:rPr sz="2880" spc="-305" dirty="0">
                <a:latin typeface="Lucida Sans Unicode"/>
                <a:cs typeface="Lucida Sans Unicode"/>
              </a:rPr>
              <a:t> </a:t>
            </a:r>
            <a:r>
              <a:rPr spc="-137" dirty="0"/>
              <a:t>a</a:t>
            </a:r>
            <a:r>
              <a:rPr sz="2880" spc="-137" dirty="0">
                <a:latin typeface="Lucida Sans Unicode"/>
                <a:cs typeface="Lucida Sans Unicode"/>
              </a:rPr>
              <a:t>tu</a:t>
            </a:r>
            <a:r>
              <a:rPr spc="-137" dirty="0"/>
              <a:t>ai</a:t>
            </a:r>
            <a:r>
              <a:rPr sz="2880" spc="-137" dirty="0">
                <a:latin typeface="Lucida Sans Unicode"/>
                <a:cs typeface="Lucida Sans Unicode"/>
              </a:rPr>
              <a:t>s</a:t>
            </a:r>
            <a:r>
              <a:rPr sz="2880" spc="-305" dirty="0">
                <a:latin typeface="Lucida Sans Unicode"/>
                <a:cs typeface="Lucida Sans Unicode"/>
              </a:rPr>
              <a:t> </a:t>
            </a:r>
            <a:r>
              <a:rPr spc="-120" dirty="0"/>
              <a:t>de</a:t>
            </a:r>
            <a:r>
              <a:rPr spc="-245" dirty="0"/>
              <a:t> </a:t>
            </a:r>
            <a:r>
              <a:rPr spc="-126" dirty="0"/>
              <a:t>manife</a:t>
            </a:r>
            <a:r>
              <a:rPr sz="2880" spc="-126" dirty="0">
                <a:latin typeface="Lucida Sans Unicode"/>
                <a:cs typeface="Lucida Sans Unicode"/>
              </a:rPr>
              <a:t>st</a:t>
            </a:r>
            <a:r>
              <a:rPr spc="-126" dirty="0"/>
              <a:t>ação</a:t>
            </a:r>
            <a:r>
              <a:rPr spc="-245" dirty="0"/>
              <a:t> </a:t>
            </a:r>
            <a:r>
              <a:rPr spc="-144" dirty="0"/>
              <a:t>da</a:t>
            </a:r>
            <a:r>
              <a:rPr spc="-252" dirty="0"/>
              <a:t> </a:t>
            </a:r>
            <a:r>
              <a:rPr spc="-30" dirty="0"/>
              <a:t>j</a:t>
            </a:r>
            <a:r>
              <a:rPr sz="2880" spc="-30" dirty="0">
                <a:latin typeface="Lucida Sans Unicode"/>
                <a:cs typeface="Lucida Sans Unicode"/>
              </a:rPr>
              <a:t>uv</a:t>
            </a:r>
            <a:r>
              <a:rPr spc="-30" dirty="0"/>
              <a:t>en</a:t>
            </a:r>
            <a:r>
              <a:rPr sz="2880" spc="-30" dirty="0">
                <a:latin typeface="Lucida Sans Unicode"/>
                <a:cs typeface="Lucida Sans Unicode"/>
              </a:rPr>
              <a:t>tu</a:t>
            </a:r>
            <a:r>
              <a:rPr spc="-30" dirty="0"/>
              <a:t>de</a:t>
            </a:r>
            <a:endParaRPr sz="2880" dirty="0">
              <a:latin typeface="Lucida Sans Unicode"/>
              <a:cs typeface="Lucida Sans Unicode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08631" y="1646482"/>
            <a:ext cx="5749289" cy="313181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06512" y="1646482"/>
            <a:ext cx="5737859" cy="313181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408631" y="4887979"/>
            <a:ext cx="5737859" cy="383951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>
              <a:spcBef>
                <a:spcPts val="114"/>
              </a:spcBef>
            </a:pPr>
            <a:r>
              <a:rPr sz="24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Engajamento Político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02005" y="5509522"/>
            <a:ext cx="5312664" cy="1541512"/>
          </a:xfrm>
          <a:prstGeom prst="rect">
            <a:avLst/>
          </a:prstGeom>
        </p:spPr>
        <p:txBody>
          <a:bodyPr vert="horz" wrap="square" lIns="0" tIns="18288" rIns="0" bIns="0" rtlCol="0">
            <a:spAutoFit/>
          </a:bodyPr>
          <a:lstStyle/>
          <a:p>
            <a:pPr marL="15240" marR="6096">
              <a:lnSpc>
                <a:spcPct val="107900"/>
              </a:lnSpc>
              <a:spcBef>
                <a:spcPts val="144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juventude atual se manifesta de diversas formas, sendo uma delas o engajamento político. Os jovens estão cada vez mais envolvidos em movimentos sociais e protestos, buscando mudanças e expressando suas opiniões.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06512" y="4887980"/>
            <a:ext cx="5737859" cy="383951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>
              <a:spcBef>
                <a:spcPts val="114"/>
              </a:spcBef>
            </a:pPr>
            <a:r>
              <a:rPr sz="24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Ativismo nas Redes Sociais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306512" y="5509522"/>
            <a:ext cx="5231130" cy="1492203"/>
          </a:xfrm>
          <a:prstGeom prst="rect">
            <a:avLst/>
          </a:prstGeom>
        </p:spPr>
        <p:txBody>
          <a:bodyPr vert="horz" wrap="square" lIns="0" tIns="18288" rIns="0" bIns="0" rtlCol="0">
            <a:spAutoFit/>
          </a:bodyPr>
          <a:lstStyle/>
          <a:p>
            <a:pPr marL="15240" marR="6096">
              <a:lnSpc>
                <a:spcPct val="107900"/>
              </a:lnSpc>
              <a:spcBef>
                <a:spcPts val="144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Além do engajamento político presencial, os jovens também utilizam as redes sociais como ferramenta de manifestação. Por meio de posts, vídeos e hashtags, eles compartilham suas opiniões e promovem debates sobre questões sociais.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7FB16EA6-CCCF-5DD8-8F5E-050302171C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" y="234950"/>
            <a:ext cx="675827" cy="67582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47800" y="948877"/>
            <a:ext cx="13536778" cy="450123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5240">
              <a:spcBef>
                <a:spcPts val="150"/>
              </a:spcBef>
            </a:pP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Possíveis transformações futuras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63296" y="1715914"/>
            <a:ext cx="5749289" cy="313181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61177" y="1715914"/>
            <a:ext cx="5737859" cy="313181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463295" y="4975843"/>
            <a:ext cx="5749289" cy="387028"/>
          </a:xfrm>
          <a:prstGeom prst="rect">
            <a:avLst/>
          </a:prstGeom>
        </p:spPr>
        <p:txBody>
          <a:bodyPr vert="horz" wrap="square" lIns="0" tIns="17525" rIns="0" bIns="0" rtlCol="0">
            <a:spAutoFit/>
          </a:bodyPr>
          <a:lstStyle/>
          <a:p>
            <a:pPr marL="15240">
              <a:spcBef>
                <a:spcPts val="137"/>
              </a:spcBef>
            </a:pPr>
            <a:r>
              <a:rPr sz="24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Avanços tecnológicos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63295" y="5494642"/>
            <a:ext cx="5659185" cy="1541512"/>
          </a:xfrm>
          <a:prstGeom prst="rect">
            <a:avLst/>
          </a:prstGeom>
        </p:spPr>
        <p:txBody>
          <a:bodyPr vert="horz" wrap="square" lIns="0" tIns="18288" rIns="0" bIns="0" rtlCol="0">
            <a:spAutoFit/>
          </a:bodyPr>
          <a:lstStyle/>
          <a:p>
            <a:pPr marL="15240" marR="6096">
              <a:lnSpc>
                <a:spcPct val="107900"/>
              </a:lnSpc>
              <a:spcBef>
                <a:spcPts val="144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 os avanços tecnológicos, é possível que os jovens vivenciem uma transformação significativa em suas vidas diárias. A realidade virtual pode se tornar uma ferramenta amplamente utilizada para experiências imersivas e aprendizado.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61177" y="4974751"/>
            <a:ext cx="5506728" cy="387028"/>
          </a:xfrm>
          <a:prstGeom prst="rect">
            <a:avLst/>
          </a:prstGeom>
        </p:spPr>
        <p:txBody>
          <a:bodyPr vert="horz" wrap="square" lIns="0" tIns="17525" rIns="0" bIns="0" rtlCol="0">
            <a:spAutoFit/>
          </a:bodyPr>
          <a:lstStyle/>
          <a:p>
            <a:pPr marL="15240">
              <a:spcBef>
                <a:spcPts val="137"/>
              </a:spcBef>
            </a:pPr>
            <a:r>
              <a:rPr sz="24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Trabalho remoto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361177" y="5488797"/>
            <a:ext cx="5737858" cy="1849864"/>
          </a:xfrm>
          <a:prstGeom prst="rect">
            <a:avLst/>
          </a:prstGeom>
        </p:spPr>
        <p:txBody>
          <a:bodyPr vert="horz" wrap="square" lIns="0" tIns="17525" rIns="0" bIns="0" rtlCol="0">
            <a:spAutoFit/>
          </a:bodyPr>
          <a:lstStyle/>
          <a:p>
            <a:pPr marL="15240" marR="6096">
              <a:lnSpc>
                <a:spcPct val="108100"/>
              </a:lnSpc>
              <a:spcBef>
                <a:spcPts val="137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trabalho remoto pode se tornar mais comum, permitindo que os jovens tenham mais flexibilidade em relação ao local de trabalho e horários. Isso pode levar a uma mudança na forma como as pessoas se relacionam com o trabalho e equilibram a vida pessoal e profissional.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9C40C929-712D-3DA5-2C43-E802380A27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" y="234950"/>
            <a:ext cx="675827" cy="67582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36792" y="668254"/>
            <a:ext cx="9847434" cy="949491"/>
          </a:xfrm>
          <a:prstGeom prst="rect">
            <a:avLst/>
          </a:prstGeom>
        </p:spPr>
        <p:txBody>
          <a:bodyPr vert="horz" wrap="square" lIns="0" tIns="86868" rIns="0" bIns="0" rtlCol="0">
            <a:spAutoFit/>
          </a:bodyPr>
          <a:lstStyle/>
          <a:p>
            <a:pPr marL="15240" marR="6096">
              <a:spcBef>
                <a:spcPts val="684"/>
              </a:spcBef>
            </a:pP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Comparação entre Gerações: Análise das diferentes formas de manifestação ao longo do tempo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436792" y="1652082"/>
            <a:ext cx="12584008" cy="6348918"/>
          </a:xfrm>
          <a:prstGeom prst="rect">
            <a:avLst/>
          </a:prstGeom>
        </p:spPr>
        <p:txBody>
          <a:bodyPr vert="horz" wrap="square" lIns="0" tIns="143256" rIns="0" bIns="0" rtlCol="0">
            <a:spAutoFit/>
          </a:bodyPr>
          <a:lstStyle/>
          <a:p>
            <a:pPr marL="15240">
              <a:spcBef>
                <a:spcPts val="1128"/>
              </a:spcBef>
            </a:pPr>
            <a:r>
              <a:rPr sz="24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Geração Baby Boomers (1946-1964)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328" marR="481584" indent="-214884">
              <a:spcBef>
                <a:spcPts val="810"/>
              </a:spcBef>
              <a:buSzPct val="87096"/>
              <a:buFont typeface="Calibri"/>
              <a:buChar char="•"/>
              <a:tabLst>
                <a:tab pos="341376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Durante a juventude dos Baby Boomers, as principais formas de manifestação eram protestos e movimentos 	sociais, como o movimento pelos direitos civis e o movimento contra a guerra do Vietnã.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328" indent="-214884">
              <a:spcBef>
                <a:spcPts val="1008"/>
              </a:spcBef>
              <a:buSzPct val="87096"/>
              <a:buFont typeface="Calibri"/>
              <a:buChar char="•"/>
              <a:tabLst>
                <a:tab pos="338328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Essa geração também usava cartas e telefonemas para se comunicar e expressar suas opiniões.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40">
              <a:spcBef>
                <a:spcPts val="1908"/>
              </a:spcBef>
            </a:pPr>
            <a:r>
              <a:rPr sz="24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Geração X (1965-1980)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328" indent="-214884">
              <a:spcBef>
                <a:spcPts val="1008"/>
              </a:spcBef>
              <a:buSzPct val="87096"/>
              <a:buFont typeface="Calibri"/>
              <a:buChar char="•"/>
              <a:tabLst>
                <a:tab pos="338328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Geração X foi marcada por uma mistura de manifestações offline e online.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328" marR="1001268" indent="-214884">
              <a:spcBef>
                <a:spcPts val="810"/>
              </a:spcBef>
              <a:buSzPct val="87096"/>
              <a:buFont typeface="Calibri"/>
              <a:buChar char="•"/>
              <a:tabLst>
                <a:tab pos="341376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Eles participaram de protestos e marchas, mas também começaram a usar a internet para compartilhar 	informações e se conectar com outras pessoas.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40">
              <a:spcBef>
                <a:spcPts val="1908"/>
              </a:spcBef>
            </a:pPr>
            <a:r>
              <a:rPr sz="24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Geração Y (1981-1996)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328" indent="-214884">
              <a:spcBef>
                <a:spcPts val="1008"/>
              </a:spcBef>
              <a:buSzPct val="87096"/>
              <a:buFont typeface="Calibri"/>
              <a:buChar char="•"/>
              <a:tabLst>
                <a:tab pos="338328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Geração Y foi a primeira a crescer com acesso generalizado à internet e às redes sociais.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328" indent="-214884">
              <a:spcBef>
                <a:spcPts val="1008"/>
              </a:spcBef>
              <a:buSzPct val="87096"/>
              <a:buFont typeface="Calibri"/>
              <a:buChar char="•"/>
              <a:tabLst>
                <a:tab pos="338328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Eles usaram plataformas como MySpace, Orkut e Facebook para se expressar e se conectar com outras pessoas.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40">
              <a:spcBef>
                <a:spcPts val="1908"/>
              </a:spcBef>
            </a:pPr>
            <a:r>
              <a:rPr sz="24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Geração Z (1997-2012)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328" marR="726186" indent="-214884">
              <a:spcBef>
                <a:spcPts val="810"/>
              </a:spcBef>
              <a:buSzPct val="87096"/>
              <a:buFont typeface="Calibri"/>
              <a:buChar char="•"/>
              <a:tabLst>
                <a:tab pos="341376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Geração Z é conhecida por sua forte presença nas redes sociais e seu uso de aplicativos de mensagens 	instantâneas.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328" indent="-214884">
              <a:spcBef>
                <a:spcPts val="1008"/>
              </a:spcBef>
              <a:buSzPct val="87096"/>
              <a:buFont typeface="Calibri"/>
              <a:buChar char="•"/>
              <a:tabLst>
                <a:tab pos="338328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Eles usam plataformas como Instagram, Snapchat e TikTok para se manifestar e expressar sua identidade.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635EDA3-59A1-A47C-E90D-9700C8DA71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" y="234950"/>
            <a:ext cx="675827" cy="67582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35997" y="910777"/>
            <a:ext cx="12051403" cy="487826"/>
          </a:xfrm>
          <a:prstGeom prst="rect">
            <a:avLst/>
          </a:prstGeom>
        </p:spPr>
        <p:txBody>
          <a:bodyPr vert="horz" wrap="square" lIns="0" tIns="16764" rIns="0" bIns="0" rtlCol="0">
            <a:spAutoFit/>
          </a:bodyPr>
          <a:lstStyle/>
          <a:p>
            <a:pPr marL="15240">
              <a:spcBef>
                <a:spcPts val="132"/>
              </a:spcBef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Simila</a:t>
            </a:r>
            <a:r>
              <a:rPr sz="288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idade</a:t>
            </a:r>
            <a:r>
              <a:rPr sz="2880" dirty="0"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e Dife</a:t>
            </a:r>
            <a:r>
              <a:rPr sz="288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ença</a:t>
            </a:r>
            <a:r>
              <a:rPr sz="2880" dirty="0"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2880" dirty="0"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e Mo</a:t>
            </a:r>
            <a:r>
              <a:rPr sz="288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imen</a:t>
            </a:r>
            <a:r>
              <a:rPr sz="288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2880" dirty="0"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de Dife</a:t>
            </a:r>
            <a:r>
              <a:rPr sz="288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288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2880" dirty="0"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sz="288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oca</a:t>
            </a:r>
            <a:r>
              <a:rPr sz="288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435996" y="1630826"/>
            <a:ext cx="11594203" cy="5170133"/>
          </a:xfrm>
          <a:prstGeom prst="rect">
            <a:avLst/>
          </a:prstGeom>
        </p:spPr>
        <p:txBody>
          <a:bodyPr vert="horz" wrap="square" lIns="0" tIns="149352" rIns="0" bIns="0" rtlCol="0">
            <a:spAutoFit/>
          </a:bodyPr>
          <a:lstStyle/>
          <a:p>
            <a:pPr marL="15240">
              <a:spcBef>
                <a:spcPts val="1176"/>
              </a:spcBef>
            </a:pPr>
            <a:r>
              <a:rPr sz="24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Similaridades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328" indent="-214884">
              <a:spcBef>
                <a:spcPts val="1020"/>
              </a:spcBef>
              <a:buSzPct val="87096"/>
              <a:buFont typeface="Calibri"/>
              <a:buChar char="•"/>
              <a:tabLst>
                <a:tab pos="338328" algn="l"/>
              </a:tabLst>
            </a:pP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imen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s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ociai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dife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oca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ilham a b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 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dança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s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ociai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olí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ica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2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16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328" indent="-214884">
              <a:spcBef>
                <a:spcPts val="1008"/>
              </a:spcBef>
              <a:buSzPct val="87096"/>
              <a:buFont typeface="Calibri"/>
              <a:buChar char="•"/>
              <a:tabLst>
                <a:tab pos="338328" algn="l"/>
              </a:tabLst>
            </a:pP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emen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gem como 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a 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oblema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inj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iça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ociedade</a:t>
            </a:r>
            <a:r>
              <a:rPr sz="162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16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328" indent="-214884">
              <a:spcBef>
                <a:spcPts val="1098"/>
              </a:spcBef>
              <a:buSzPct val="87096"/>
              <a:buFont typeface="Calibri"/>
              <a:buChar char="•"/>
              <a:tabLst>
                <a:tab pos="338328" algn="l"/>
              </a:tabLst>
            </a:pP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imen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 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omo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ig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aldade</a:t>
            </a:r>
            <a:r>
              <a:rPr sz="162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iça e di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mano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2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16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328" indent="-214884">
              <a:spcBef>
                <a:spcPts val="1008"/>
              </a:spcBef>
              <a:buSzPct val="87096"/>
              <a:buFont typeface="Calibri"/>
              <a:buChar char="•"/>
              <a:tabLst>
                <a:tab pos="338328" algn="l"/>
              </a:tabLst>
            </a:pP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mobili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ação e o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gani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ação de 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oa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s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ão elemen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dife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imen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2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16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40">
              <a:spcBef>
                <a:spcPts val="1967"/>
              </a:spcBef>
            </a:pPr>
            <a:r>
              <a:rPr sz="24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Diferenças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328" indent="-214884">
              <a:spcBef>
                <a:spcPts val="1020"/>
              </a:spcBef>
              <a:buSzPct val="87096"/>
              <a:buFont typeface="Calibri"/>
              <a:buChar char="•"/>
              <a:tabLst>
                <a:tab pos="338328" algn="l"/>
              </a:tabLst>
            </a:pP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xt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ico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ociai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o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imen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sur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gem 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odem 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s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ignifica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amen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2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16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328" indent="-214884">
              <a:spcBef>
                <a:spcPts val="1008"/>
              </a:spcBef>
              <a:buSzPct val="87096"/>
              <a:buFont typeface="Calibri"/>
              <a:buChar char="•"/>
              <a:tabLst>
                <a:tab pos="338328" algn="l"/>
              </a:tabLst>
            </a:pP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demanda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obje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imen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p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odem 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dife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aco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com a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oca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2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16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328" indent="-214884">
              <a:spcBef>
                <a:spcPts val="1008"/>
              </a:spcBef>
              <a:buSzPct val="87096"/>
              <a:buFont typeface="Calibri"/>
              <a:buChar char="•"/>
              <a:tabLst>
                <a:tab pos="338328" algn="l"/>
              </a:tabLst>
            </a:pP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égia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ica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ut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ili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p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elo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imen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p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odem 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enciada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p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elo con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xt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e 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urs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oní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2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16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328" indent="-214884">
              <a:spcBef>
                <a:spcPts val="1008"/>
              </a:spcBef>
              <a:buSzPct val="87096"/>
              <a:buFont typeface="Calibri"/>
              <a:buChar char="•"/>
              <a:tabLst>
                <a:tab pos="338328" algn="l"/>
              </a:tabLst>
            </a:pP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imen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âneo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p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odem fa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us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de 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ecnologia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mídia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s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ociai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p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mobili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ação e o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gani</a:t>
            </a:r>
            <a:r>
              <a:rPr sz="168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ação</a:t>
            </a:r>
            <a:r>
              <a:rPr sz="162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16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FF60E31-5C55-CB2F-B00C-F98D2D1619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" y="234950"/>
            <a:ext cx="675827" cy="67582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98422" y="910777"/>
            <a:ext cx="13536778" cy="490134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5240">
              <a:spcBef>
                <a:spcPts val="150"/>
              </a:spcBef>
            </a:pPr>
            <a:r>
              <a:rPr spc="-90" dirty="0"/>
              <a:t>Definição</a:t>
            </a:r>
            <a:r>
              <a:rPr spc="-258" dirty="0"/>
              <a:t> </a:t>
            </a:r>
            <a:r>
              <a:rPr spc="-102" dirty="0"/>
              <a:t>hi</a:t>
            </a:r>
            <a:r>
              <a:rPr sz="2880" spc="-102" dirty="0">
                <a:latin typeface="Lucida Sans Unicode"/>
                <a:cs typeface="Lucida Sans Unicode"/>
              </a:rPr>
              <a:t>st</a:t>
            </a:r>
            <a:r>
              <a:rPr spc="-102" dirty="0"/>
              <a:t>ó</a:t>
            </a:r>
            <a:r>
              <a:rPr sz="2880" spc="-102" dirty="0">
                <a:latin typeface="Lucida Sans Unicode"/>
                <a:cs typeface="Lucida Sans Unicode"/>
              </a:rPr>
              <a:t>r</a:t>
            </a:r>
            <a:r>
              <a:rPr spc="-102" dirty="0"/>
              <a:t>ica</a:t>
            </a:r>
            <a:r>
              <a:rPr spc="-258" dirty="0"/>
              <a:t> </a:t>
            </a:r>
            <a:r>
              <a:rPr spc="-144" dirty="0"/>
              <a:t>da</a:t>
            </a:r>
            <a:r>
              <a:rPr spc="-258" dirty="0"/>
              <a:t> </a:t>
            </a:r>
            <a:r>
              <a:rPr sz="2880" spc="-120" dirty="0">
                <a:latin typeface="Lucida Sans Unicode"/>
                <a:cs typeface="Lucida Sans Unicode"/>
              </a:rPr>
              <a:t>p</a:t>
            </a:r>
            <a:r>
              <a:rPr spc="-120" dirty="0"/>
              <a:t>a</a:t>
            </a:r>
            <a:r>
              <a:rPr sz="2880" spc="-120" dirty="0">
                <a:latin typeface="Lucida Sans Unicode"/>
                <a:cs typeface="Lucida Sans Unicode"/>
              </a:rPr>
              <a:t>rt</a:t>
            </a:r>
            <a:r>
              <a:rPr spc="-120" dirty="0"/>
              <a:t>ici</a:t>
            </a:r>
            <a:r>
              <a:rPr sz="2880" spc="-120" dirty="0">
                <a:latin typeface="Lucida Sans Unicode"/>
                <a:cs typeface="Lucida Sans Unicode"/>
              </a:rPr>
              <a:t>p</a:t>
            </a:r>
            <a:r>
              <a:rPr spc="-120" dirty="0"/>
              <a:t>ação</a:t>
            </a:r>
            <a:r>
              <a:rPr spc="-258" dirty="0"/>
              <a:t> </a:t>
            </a:r>
            <a:r>
              <a:rPr spc="-84" dirty="0"/>
              <a:t>do</a:t>
            </a:r>
            <a:r>
              <a:rPr sz="2880" spc="-84" dirty="0">
                <a:latin typeface="Lucida Sans Unicode"/>
                <a:cs typeface="Lucida Sans Unicode"/>
              </a:rPr>
              <a:t>s</a:t>
            </a:r>
            <a:r>
              <a:rPr sz="2880" spc="-312" dirty="0">
                <a:latin typeface="Lucida Sans Unicode"/>
                <a:cs typeface="Lucida Sans Unicode"/>
              </a:rPr>
              <a:t> </a:t>
            </a:r>
            <a:r>
              <a:rPr spc="-114" dirty="0"/>
              <a:t>jo</a:t>
            </a:r>
            <a:r>
              <a:rPr sz="2880" spc="-114" dirty="0">
                <a:latin typeface="Lucida Sans Unicode"/>
                <a:cs typeface="Lucida Sans Unicode"/>
              </a:rPr>
              <a:t>v</a:t>
            </a:r>
            <a:r>
              <a:rPr spc="-114" dirty="0"/>
              <a:t>en</a:t>
            </a:r>
            <a:r>
              <a:rPr sz="2880" spc="-114" dirty="0">
                <a:latin typeface="Lucida Sans Unicode"/>
                <a:cs typeface="Lucida Sans Unicode"/>
              </a:rPr>
              <a:t>s</a:t>
            </a:r>
            <a:r>
              <a:rPr sz="2880" spc="-318" dirty="0">
                <a:latin typeface="Lucida Sans Unicode"/>
                <a:cs typeface="Lucida Sans Unicode"/>
              </a:rPr>
              <a:t> </a:t>
            </a:r>
            <a:r>
              <a:rPr spc="-186" dirty="0"/>
              <a:t>na</a:t>
            </a:r>
            <a:r>
              <a:rPr spc="-258" dirty="0"/>
              <a:t> </a:t>
            </a:r>
            <a:r>
              <a:rPr spc="-137" dirty="0"/>
              <a:t>c</a:t>
            </a:r>
            <a:r>
              <a:rPr sz="2880" spc="-137" dirty="0">
                <a:latin typeface="Lucida Sans Unicode"/>
                <a:cs typeface="Lucida Sans Unicode"/>
              </a:rPr>
              <a:t>u</a:t>
            </a:r>
            <a:r>
              <a:rPr spc="-137" dirty="0"/>
              <a:t>l</a:t>
            </a:r>
            <a:r>
              <a:rPr sz="2880" spc="-137" dirty="0">
                <a:latin typeface="Lucida Sans Unicode"/>
                <a:cs typeface="Lucida Sans Unicode"/>
              </a:rPr>
              <a:t>tur</a:t>
            </a:r>
            <a:r>
              <a:rPr spc="-137" dirty="0"/>
              <a:t>a</a:t>
            </a:r>
            <a:r>
              <a:rPr spc="-258" dirty="0"/>
              <a:t> </a:t>
            </a:r>
            <a:r>
              <a:rPr spc="-12" dirty="0"/>
              <a:t>ociden</a:t>
            </a:r>
            <a:r>
              <a:rPr sz="2880" spc="-12" dirty="0">
                <a:latin typeface="Lucida Sans Unicode"/>
                <a:cs typeface="Lucida Sans Unicode"/>
              </a:rPr>
              <a:t>t</a:t>
            </a:r>
            <a:r>
              <a:rPr spc="-12" dirty="0"/>
              <a:t>al</a:t>
            </a:r>
            <a:endParaRPr sz="2880" dirty="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398422" y="1905000"/>
            <a:ext cx="2487778" cy="383951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>
              <a:spcBef>
                <a:spcPts val="114"/>
              </a:spcBef>
            </a:pPr>
            <a:r>
              <a:rPr sz="24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Idade Média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98422" y="2438400"/>
            <a:ext cx="3396234" cy="2473691"/>
          </a:xfrm>
          <a:prstGeom prst="rect">
            <a:avLst/>
          </a:prstGeom>
        </p:spPr>
        <p:txBody>
          <a:bodyPr vert="horz" wrap="square" lIns="0" tIns="16764" rIns="0" bIns="0" rtlCol="0">
            <a:spAutoFit/>
          </a:bodyPr>
          <a:lstStyle/>
          <a:p>
            <a:pPr marL="15240" marR="6096">
              <a:lnSpc>
                <a:spcPct val="111700"/>
              </a:lnSpc>
              <a:spcBef>
                <a:spcPts val="132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Durante a Idade Média, os jovens eram considerados adultos assim que atingiam a puberdade. Eles eram esperados para assumir responsabilidades e contribuir para a sociedade o mais cedo possível.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26413" y="1905000"/>
            <a:ext cx="2858298" cy="383951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>
              <a:spcBef>
                <a:spcPts val="114"/>
              </a:spcBef>
            </a:pPr>
            <a:r>
              <a:rPr sz="24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Renascimento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63818" y="2438400"/>
            <a:ext cx="3336798" cy="2146421"/>
          </a:xfrm>
          <a:prstGeom prst="rect">
            <a:avLst/>
          </a:prstGeom>
        </p:spPr>
        <p:txBody>
          <a:bodyPr vert="horz" wrap="square" lIns="0" tIns="18288" rIns="0" bIns="0" rtlCol="0">
            <a:spAutoFit/>
          </a:bodyPr>
          <a:lstStyle/>
          <a:p>
            <a:pPr marL="15240" marR="6096">
              <a:lnSpc>
                <a:spcPct val="111100"/>
              </a:lnSpc>
              <a:spcBef>
                <a:spcPts val="144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Renascimento, os jovens começaram a ser vistos como uma fase de transição entre a infância e a idade adulta. Eles eram valorizados como aprendizes e muitas vezes recebiam educação formal.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268301" y="1904999"/>
            <a:ext cx="2085499" cy="383951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>
              <a:spcBef>
                <a:spcPts val="114"/>
              </a:spcBef>
            </a:pPr>
            <a:r>
              <a:rPr sz="24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Século XX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268301" y="2438400"/>
            <a:ext cx="3399282" cy="3094886"/>
          </a:xfrm>
          <a:prstGeom prst="rect">
            <a:avLst/>
          </a:prstGeom>
        </p:spPr>
        <p:txBody>
          <a:bodyPr vert="horz" wrap="square" lIns="0" tIns="17526" rIns="0" bIns="0" rtlCol="0">
            <a:spAutoFit/>
          </a:bodyPr>
          <a:lstStyle/>
          <a:p>
            <a:pPr marL="15240" marR="6096">
              <a:lnSpc>
                <a:spcPct val="111500"/>
              </a:lnSpc>
              <a:spcBef>
                <a:spcPts val="138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século XX, houve uma mudança significativa na percepção dos jovens. Eles passaram a ser vistos como uma geração com necessidades e interesses específicos. Movimentos jovens, como o movimento hippie e o movimento punk, surgiram como formas de expressão e protesto.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CAE439A0-B495-654A-2A8B-CF9F4F42F1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" y="234950"/>
            <a:ext cx="675827" cy="67582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63296" y="688773"/>
            <a:ext cx="10712196" cy="826380"/>
          </a:xfrm>
          <a:prstGeom prst="rect">
            <a:avLst/>
          </a:prstGeom>
        </p:spPr>
        <p:txBody>
          <a:bodyPr vert="horz" wrap="square" lIns="0" tIns="86868" rIns="0" bIns="0" rtlCol="0">
            <a:spAutoFit/>
          </a:bodyPr>
          <a:lstStyle/>
          <a:p>
            <a:pPr marL="15240" marR="6096">
              <a:spcBef>
                <a:spcPts val="684"/>
              </a:spcBef>
            </a:pP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Relação entre Gerações Passadas e Futuras: Como as experiências das gerações passadas influenciam as futuras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63296" y="1829450"/>
            <a:ext cx="5749289" cy="313181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61177" y="1829450"/>
            <a:ext cx="5737859" cy="313181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463296" y="5163359"/>
            <a:ext cx="5596830" cy="383951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>
              <a:spcBef>
                <a:spcPts val="114"/>
              </a:spcBef>
            </a:pPr>
            <a:r>
              <a:rPr sz="24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Transmissão de Conhecimento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50044" y="5749400"/>
            <a:ext cx="5762541" cy="851772"/>
          </a:xfrm>
          <a:prstGeom prst="rect">
            <a:avLst/>
          </a:prstGeom>
        </p:spPr>
        <p:txBody>
          <a:bodyPr vert="horz" wrap="square" lIns="0" tIns="20574" rIns="0" bIns="0" rtlCol="0">
            <a:spAutoFit/>
          </a:bodyPr>
          <a:lstStyle/>
          <a:p>
            <a:pPr marL="15240" marR="6096">
              <a:spcBef>
                <a:spcPts val="162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gerações passadas desempenham um papel importante na transmissão de conhecimento e experiências para as gerações futuras.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84368" y="5177219"/>
            <a:ext cx="3555254" cy="383951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>
              <a:spcBef>
                <a:spcPts val="114"/>
              </a:spcBef>
            </a:pPr>
            <a:r>
              <a:rPr sz="24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Valores e Tradições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361177" y="5777120"/>
            <a:ext cx="5737858" cy="851772"/>
          </a:xfrm>
          <a:prstGeom prst="rect">
            <a:avLst/>
          </a:prstGeom>
        </p:spPr>
        <p:txBody>
          <a:bodyPr vert="horz" wrap="square" lIns="0" tIns="20574" rIns="0" bIns="0" rtlCol="0">
            <a:spAutoFit/>
          </a:bodyPr>
          <a:lstStyle/>
          <a:p>
            <a:pPr marL="15240" marR="6096">
              <a:spcBef>
                <a:spcPts val="162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experiências das gerações passadas moldam os valores e tradições que são transmitidos para as gerações futuras.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C6D1F9F2-39F2-2462-6D0F-ED90653C6C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" y="234950"/>
            <a:ext cx="675827" cy="675827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71600" y="917650"/>
            <a:ext cx="13536778" cy="450123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5240">
              <a:spcBef>
                <a:spcPts val="150"/>
              </a:spcBef>
            </a:pP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Expectativas para o papel dos jovens na transformação social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371600" y="1803375"/>
            <a:ext cx="2849844" cy="383951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>
              <a:spcBef>
                <a:spcPts val="114"/>
              </a:spcBef>
            </a:pPr>
            <a:r>
              <a:rPr sz="24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Participação Cívica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71600" y="2289031"/>
            <a:ext cx="3200400" cy="123969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230886" marR="6096" indent="-216408">
              <a:lnSpc>
                <a:spcPct val="108900"/>
              </a:lnSpc>
              <a:spcBef>
                <a:spcPts val="120"/>
              </a:spcBef>
              <a:buSzPct val="87096"/>
              <a:buFont typeface="Ryo Clean PlusN M"/>
              <a:buChar char="•"/>
              <a:tabLst>
                <a:tab pos="232410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Espera-se que os jovens se 	envolvam ativamente na vida 	cívica e política da sociedade.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71600" y="3722767"/>
            <a:ext cx="3200400" cy="1529971"/>
          </a:xfrm>
          <a:prstGeom prst="rect">
            <a:avLst/>
          </a:prstGeom>
        </p:spPr>
        <p:txBody>
          <a:bodyPr vert="horz" wrap="square" lIns="0" tIns="6858" rIns="0" bIns="0" rtlCol="0">
            <a:spAutoFit/>
          </a:bodyPr>
          <a:lstStyle/>
          <a:p>
            <a:pPr marL="230886" marR="6096" indent="-216408">
              <a:lnSpc>
                <a:spcPct val="107900"/>
              </a:lnSpc>
              <a:spcBef>
                <a:spcPts val="54"/>
              </a:spcBef>
              <a:buSzPct val="87096"/>
              <a:buFont typeface="Ryo Clean PlusN M"/>
              <a:buChar char="•"/>
              <a:tabLst>
                <a:tab pos="232410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Podem participar de 	movimentos sociais, 	organizações não 	governamentais e grupos de 	ativismo.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953000" y="1676400"/>
            <a:ext cx="3567803" cy="2874761"/>
          </a:xfrm>
          <a:prstGeom prst="rect">
            <a:avLst/>
          </a:prstGeom>
        </p:spPr>
        <p:txBody>
          <a:bodyPr vert="horz" wrap="square" lIns="0" tIns="143256" rIns="0" bIns="0" rtlCol="0">
            <a:spAutoFit/>
          </a:bodyPr>
          <a:lstStyle/>
          <a:p>
            <a:pPr marL="15240">
              <a:spcBef>
                <a:spcPts val="1128"/>
              </a:spcBef>
            </a:pPr>
            <a:r>
              <a:rPr sz="24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Inovação e Empreendedorismo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9852" marR="6096" indent="-216408">
              <a:lnSpc>
                <a:spcPct val="108900"/>
              </a:lnSpc>
              <a:spcBef>
                <a:spcPts val="810"/>
              </a:spcBef>
              <a:buSzPct val="87096"/>
              <a:buFont typeface="Ryo Clean PlusN M"/>
              <a:buChar char="•"/>
              <a:tabLst>
                <a:tab pos="341376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jovens são frequentemente 	vistos como agentes de 	mudança e inovação.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9852" marR="199644" indent="-216408">
              <a:lnSpc>
                <a:spcPct val="106900"/>
              </a:lnSpc>
              <a:spcBef>
                <a:spcPts val="858"/>
              </a:spcBef>
              <a:buSzPct val="87096"/>
              <a:buFont typeface="Ryo Clean PlusN M"/>
              <a:buChar char="•"/>
              <a:tabLst>
                <a:tab pos="341376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Espera-se que tragam novas 	ideias e soluções para os 	desafios sociais.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871358" y="1688209"/>
            <a:ext cx="3701641" cy="2203488"/>
          </a:xfrm>
          <a:prstGeom prst="rect">
            <a:avLst/>
          </a:prstGeom>
        </p:spPr>
        <p:txBody>
          <a:bodyPr vert="horz" wrap="square" lIns="0" tIns="143256" rIns="0" bIns="0" rtlCol="0">
            <a:spAutoFit/>
          </a:bodyPr>
          <a:lstStyle/>
          <a:p>
            <a:pPr marL="15240">
              <a:spcBef>
                <a:spcPts val="1128"/>
              </a:spcBef>
            </a:pPr>
            <a:r>
              <a:rPr sz="24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Liderança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9852" marR="6096" indent="-216408">
              <a:lnSpc>
                <a:spcPct val="108900"/>
              </a:lnSpc>
              <a:spcBef>
                <a:spcPts val="810"/>
              </a:spcBef>
              <a:buSzPct val="87096"/>
              <a:buFont typeface="Ryo Clean PlusN M"/>
              <a:buChar char="•"/>
              <a:tabLst>
                <a:tab pos="341376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São esperados como futuros 	líderes e tomadores de decisão.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9852" marR="316992" indent="-216408">
              <a:lnSpc>
                <a:spcPct val="106900"/>
              </a:lnSpc>
              <a:spcBef>
                <a:spcPts val="858"/>
              </a:spcBef>
              <a:buSzPct val="87096"/>
              <a:buFont typeface="Ryo Clean PlusN M"/>
              <a:buChar char="•"/>
              <a:tabLst>
                <a:tab pos="341376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Podem ocupar cargos de 	liderança em organizações e 	comunidades.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9B413E0F-A322-2B3F-9DE3-8285310B2A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" y="234950"/>
            <a:ext cx="675827" cy="675827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71600" y="923477"/>
            <a:ext cx="13536778" cy="447815"/>
          </a:xfrm>
          <a:prstGeom prst="rect">
            <a:avLst/>
          </a:prstGeom>
        </p:spPr>
        <p:txBody>
          <a:bodyPr vert="horz" wrap="square" lIns="0" tIns="16764" rIns="0" bIns="0" rtlCol="0">
            <a:spAutoFit/>
          </a:bodyPr>
          <a:lstStyle/>
          <a:p>
            <a:pPr marL="15240">
              <a:spcBef>
                <a:spcPts val="132"/>
              </a:spcBef>
            </a:pP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Perspectivas para o Futuro da Juventude na Sociedade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71600" y="1676400"/>
            <a:ext cx="5749289" cy="313181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69481" y="1676400"/>
            <a:ext cx="5737859" cy="313181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371600" y="4964440"/>
            <a:ext cx="5749289" cy="390107"/>
          </a:xfrm>
          <a:prstGeom prst="rect">
            <a:avLst/>
          </a:prstGeom>
        </p:spPr>
        <p:txBody>
          <a:bodyPr vert="horz" wrap="square" lIns="0" tIns="20574" rIns="0" bIns="0" rtlCol="0">
            <a:spAutoFit/>
          </a:bodyPr>
          <a:lstStyle/>
          <a:p>
            <a:pPr marL="15240">
              <a:spcBef>
                <a:spcPts val="162"/>
              </a:spcBef>
            </a:pPr>
            <a:r>
              <a:rPr sz="24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Educação e Desenvolvimento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71600" y="5478882"/>
            <a:ext cx="5749288" cy="568617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232410" marR="6096" indent="-217932">
              <a:spcBef>
                <a:spcPts val="114"/>
              </a:spcBef>
              <a:buSzPct val="90000"/>
              <a:buFont typeface="Times New Roman"/>
              <a:buChar char="•"/>
              <a:tabLst>
                <a:tab pos="232410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Investir em uma educação de qualidade é essencial para garantir um futuro promissor para a juventude.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71600" y="6248400"/>
            <a:ext cx="5749288" cy="851772"/>
          </a:xfrm>
          <a:prstGeom prst="rect">
            <a:avLst/>
          </a:prstGeom>
        </p:spPr>
        <p:txBody>
          <a:bodyPr vert="horz" wrap="square" lIns="0" tIns="20574" rIns="0" bIns="0" rtlCol="0">
            <a:spAutoFit/>
          </a:bodyPr>
          <a:lstStyle/>
          <a:p>
            <a:pPr marL="232410" marR="6096" indent="-217932">
              <a:spcBef>
                <a:spcPts val="162"/>
              </a:spcBef>
              <a:buSzPct val="90000"/>
              <a:buFont typeface="Times New Roman"/>
              <a:buChar char="•"/>
              <a:tabLst>
                <a:tab pos="232410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Desenvolver habilidades relevantes para o mercado de trabalho e promover o acesso igualitário à educação são aspectos importantes.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269481" y="4800600"/>
            <a:ext cx="5836919" cy="2130070"/>
          </a:xfrm>
          <a:prstGeom prst="rect">
            <a:avLst/>
          </a:prstGeom>
        </p:spPr>
        <p:txBody>
          <a:bodyPr vert="horz" wrap="square" lIns="0" tIns="156210" rIns="0" bIns="0" rtlCol="0">
            <a:spAutoFit/>
          </a:bodyPr>
          <a:lstStyle/>
          <a:p>
            <a:pPr marL="15240" algn="just">
              <a:spcBef>
                <a:spcPts val="1230"/>
              </a:spcBef>
            </a:pPr>
            <a:r>
              <a:rPr sz="24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Empreendedorismo e Inovação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376" marR="6096" indent="-217932" algn="just">
              <a:spcBef>
                <a:spcPts val="810"/>
              </a:spcBef>
              <a:buSzPct val="90000"/>
              <a:buFont typeface="Times New Roman"/>
              <a:buChar char="•"/>
              <a:tabLst>
                <a:tab pos="341376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Estimular o empreendedorismo e a inovação entre os jovens pode </a:t>
            </a:r>
            <a:r>
              <a:rPr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impulsionar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</a:t>
            </a:r>
            <a:r>
              <a:rPr lang="pt-BR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crescimento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econômico e a criação de novas oportunidades.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376" marR="382524" indent="-217932" algn="just">
              <a:spcBef>
                <a:spcPts val="900"/>
              </a:spcBef>
              <a:buSzPct val="90000"/>
              <a:buFont typeface="Times New Roman"/>
              <a:buChar char="•"/>
              <a:tabLst>
                <a:tab pos="341376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Apoiar e incentivar jovens empreendedores pode contribuir para o desenvolvimento da sociedade.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246901BB-0D3D-5F59-9132-7356353B21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" y="234950"/>
            <a:ext cx="675827" cy="675827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71600" y="910777"/>
            <a:ext cx="13536778" cy="450123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5240">
              <a:spcBef>
                <a:spcPts val="150"/>
              </a:spcBef>
            </a:pP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Análise crítica das transformações sociais promovidas pela juventude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63296" y="1715914"/>
            <a:ext cx="5749289" cy="313181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61177" y="1715914"/>
            <a:ext cx="5737859" cy="313181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469011" y="4988189"/>
            <a:ext cx="3565845" cy="383951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>
              <a:spcBef>
                <a:spcPts val="114"/>
              </a:spcBef>
            </a:pPr>
            <a:r>
              <a:rPr sz="24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Engajamento Político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63296" y="5516995"/>
            <a:ext cx="5371338" cy="1680460"/>
          </a:xfrm>
          <a:prstGeom prst="rect">
            <a:avLst/>
          </a:prstGeom>
        </p:spPr>
        <p:txBody>
          <a:bodyPr vert="horz" wrap="square" lIns="0" tIns="18288" rIns="0" bIns="0" rtlCol="0">
            <a:spAutoFit/>
          </a:bodyPr>
          <a:lstStyle/>
          <a:p>
            <a:pPr marL="15240" marR="6096">
              <a:spcBef>
                <a:spcPts val="144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juventude tem desempenhado um papel fundamental na promoção de mudanças sociais através de seu engajamento político. Os jovens têm se mobilizado em protestos e manifestações para expressar suas opiniões e demandas por justiça social e igualdade.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64490" y="4988189"/>
            <a:ext cx="2607436" cy="383951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>
              <a:spcBef>
                <a:spcPts val="114"/>
              </a:spcBef>
            </a:pPr>
            <a:r>
              <a:rPr sz="24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Ativismo Social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361177" y="5522775"/>
            <a:ext cx="5427726" cy="1679690"/>
          </a:xfrm>
          <a:prstGeom prst="rect">
            <a:avLst/>
          </a:prstGeom>
        </p:spPr>
        <p:txBody>
          <a:bodyPr vert="horz" wrap="square" lIns="0" tIns="17525" rIns="0" bIns="0" rtlCol="0">
            <a:spAutoFit/>
          </a:bodyPr>
          <a:lstStyle/>
          <a:p>
            <a:pPr marL="15240" marR="6096">
              <a:spcBef>
                <a:spcPts val="137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Além do engajamento político, os jovens também têm se envolvido em atividades de voluntariado e projetos sociais. Eles estão liderando iniciativas para combater questões como pobreza, discriminação e mudanças climáticas, buscando criar um impacto positivo em suas comunidades.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BB630881-C8D4-EFE3-04DA-E217959E8E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" y="234950"/>
            <a:ext cx="675827" cy="675827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47800" y="922685"/>
            <a:ext cx="13536778" cy="447815"/>
          </a:xfrm>
          <a:prstGeom prst="rect">
            <a:avLst/>
          </a:prstGeom>
        </p:spPr>
        <p:txBody>
          <a:bodyPr vert="horz" wrap="square" lIns="0" tIns="16764" rIns="0" bIns="0" rtlCol="0">
            <a:spAutoFit/>
          </a:bodyPr>
          <a:lstStyle/>
          <a:p>
            <a:pPr marL="15240">
              <a:spcBef>
                <a:spcPts val="132"/>
              </a:spcBef>
            </a:pP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Conclusão: Recapitulação dos principais pontos abordados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447800" y="1828800"/>
            <a:ext cx="5523784" cy="851772"/>
          </a:xfrm>
          <a:prstGeom prst="rect">
            <a:avLst/>
          </a:prstGeom>
        </p:spPr>
        <p:txBody>
          <a:bodyPr vert="horz" wrap="square" lIns="0" tIns="20574" rIns="0" bIns="0" rtlCol="0">
            <a:spAutoFit/>
          </a:bodyPr>
          <a:lstStyle/>
          <a:p>
            <a:pPr marL="229362" marR="6096" indent="-214884">
              <a:spcBef>
                <a:spcPts val="162"/>
              </a:spcBef>
              <a:buSzPct val="87096"/>
              <a:buFont typeface="Calibri"/>
              <a:buChar char="•"/>
              <a:tabLst>
                <a:tab pos="232410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sociologia da juventude é uma disciplina que 	estuda as experiências, comportamentos e desafios 	enfrentados pelos jovens na sociedade.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339963" y="1828800"/>
            <a:ext cx="5587703" cy="851772"/>
          </a:xfrm>
          <a:prstGeom prst="rect">
            <a:avLst/>
          </a:prstGeom>
        </p:spPr>
        <p:txBody>
          <a:bodyPr vert="horz" wrap="square" lIns="0" tIns="20574" rIns="0" bIns="0" rtlCol="0">
            <a:spAutoFit/>
          </a:bodyPr>
          <a:lstStyle/>
          <a:p>
            <a:pPr marL="229362" marR="6096" indent="-214884">
              <a:spcBef>
                <a:spcPts val="162"/>
              </a:spcBef>
              <a:buSzPct val="87096"/>
              <a:buFont typeface="Calibri"/>
              <a:buChar char="•"/>
              <a:tabLst>
                <a:tab pos="232410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jovens são influenciados por fatores sociais, 	culturais, econômicos e políticos, e suas identidades 	e perspectivas são moldadas por essas influências.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47800" y="3463290"/>
            <a:ext cx="5623304" cy="112338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229362" marR="6096" indent="-214884">
              <a:spcBef>
                <a:spcPts val="120"/>
              </a:spcBef>
              <a:buSzPct val="87096"/>
              <a:buFont typeface="Calibri"/>
              <a:buChar char="•"/>
              <a:tabLst>
                <a:tab pos="232410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juventude é um período de transição e descoberta, 	e os jovens enfrentam questões como identidade, 	pertencimento, educação, trabalho e participação 	política.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339964" y="3463290"/>
            <a:ext cx="5623303" cy="112338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229362" marR="6096" indent="-214884">
              <a:spcBef>
                <a:spcPts val="120"/>
              </a:spcBef>
              <a:buSzPct val="87096"/>
              <a:buFont typeface="Calibri"/>
              <a:buChar char="•"/>
              <a:tabLst>
                <a:tab pos="232410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compreensão da sociologia da juventude é 	importante para informar políticas públicas, 	programas de apoio e intervenções que atendam às 	necessidades e demandas dos jovens.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8F68422-8865-BBB6-5118-CD3BF87524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" y="234950"/>
            <a:ext cx="675827" cy="675827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71600" y="726909"/>
            <a:ext cx="10425803" cy="949491"/>
          </a:xfrm>
          <a:prstGeom prst="rect">
            <a:avLst/>
          </a:prstGeom>
        </p:spPr>
        <p:txBody>
          <a:bodyPr vert="horz" wrap="square" lIns="0" tIns="86868" rIns="0" bIns="0" rtlCol="0">
            <a:spAutoFit/>
          </a:bodyPr>
          <a:lstStyle/>
          <a:p>
            <a:pPr marL="15240" marR="6096">
              <a:spcBef>
                <a:spcPts val="684"/>
              </a:spcBef>
            </a:pP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Tarefa para a Classe: Discussão em grupo sobre a relevância das manifestações juvenis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371600" y="1752600"/>
            <a:ext cx="11209020" cy="4786951"/>
          </a:xfrm>
          <a:prstGeom prst="rect">
            <a:avLst/>
          </a:prstGeom>
        </p:spPr>
        <p:txBody>
          <a:bodyPr vert="horz" wrap="square" lIns="0" tIns="143256" rIns="0" bIns="0" rtlCol="0">
            <a:spAutoFit/>
          </a:bodyPr>
          <a:lstStyle/>
          <a:p>
            <a:pPr marL="15240">
              <a:spcBef>
                <a:spcPts val="1128"/>
              </a:spcBef>
            </a:pPr>
            <a:r>
              <a:rPr sz="24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 da Tarefa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40" marR="179070">
              <a:spcBef>
                <a:spcPts val="810"/>
              </a:spcBef>
            </a:pPr>
            <a:r>
              <a:rPr sz="16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Promover uma discussão em grupo sobre a importância das manifestações juvenis na sociedade atual e explorar os diferentes pontos de vista dos estudantes.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870"/>
              </a:spcBef>
            </a:pP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40"/>
            <a:r>
              <a:rPr sz="24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Roteiro da Discussão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9852" indent="-205740">
              <a:spcBef>
                <a:spcPts val="1098"/>
              </a:spcBef>
              <a:buSzPct val="96774"/>
              <a:buAutoNum type="arabicPeriod"/>
              <a:tabLst>
                <a:tab pos="339852" algn="l"/>
              </a:tabLst>
            </a:pPr>
            <a:r>
              <a:rPr sz="16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Inicie a discussão apresentando o conceito de manifestações juvenis e sua relevância histórica.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0614" indent="-220980">
              <a:spcBef>
                <a:spcPts val="1008"/>
              </a:spcBef>
              <a:buSzPct val="96774"/>
              <a:buAutoNum type="arabicPeriod"/>
              <a:tabLst>
                <a:tab pos="340614" algn="l"/>
              </a:tabLst>
            </a:pPr>
            <a:r>
              <a:rPr sz="16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Explore as razões pelas quais os jovens se envolvem em manifestações e como isso pode impactar a sociedade.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376" indent="-225552">
              <a:spcBef>
                <a:spcPts val="1008"/>
              </a:spcBef>
              <a:buSzPct val="96774"/>
              <a:buAutoNum type="arabicPeriod"/>
              <a:tabLst>
                <a:tab pos="341376" algn="l"/>
              </a:tabLst>
            </a:pPr>
            <a:r>
              <a:rPr sz="16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Discuta os diferentes tipos de manifestações juvenis, como protestos, movimentos sociais e ativismo online.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9852" marR="6096" indent="-226314">
              <a:spcBef>
                <a:spcPts val="810"/>
              </a:spcBef>
              <a:buSzPct val="96774"/>
              <a:buAutoNum type="arabicPeriod"/>
              <a:tabLst>
                <a:tab pos="341376" algn="l"/>
              </a:tabLst>
            </a:pPr>
            <a:r>
              <a:rPr sz="16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Analise os benefícios e desafios das manifestações juvenis, incluindo a liberdade de expressão, a conscientização 	social e as possíveis consequências negativas.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9852" indent="-220980">
              <a:spcBef>
                <a:spcPts val="1008"/>
              </a:spcBef>
              <a:buSzPct val="96774"/>
              <a:buAutoNum type="arabicPeriod"/>
              <a:tabLst>
                <a:tab pos="339852" algn="l"/>
              </a:tabLst>
            </a:pPr>
            <a:r>
              <a:rPr sz="16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Incentive os alunos a compartilhar suas opiniões e experiências pessoais relacionadas às manifestações juvenis.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9852" marR="440436" indent="-227076">
              <a:spcBef>
                <a:spcPts val="804"/>
              </a:spcBef>
              <a:buSzPct val="96774"/>
              <a:buAutoNum type="arabicPeriod"/>
              <a:tabLst>
                <a:tab pos="341376" algn="l"/>
              </a:tabLst>
            </a:pPr>
            <a:r>
              <a:rPr sz="16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Conclua a discussão resumindo os principais pontos levantados e incentivando os alunos a refletirem sobre a 	importância de se envolverem em questões sociais.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04767B1-96B3-67B5-6EA3-BD33016CF5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" y="234950"/>
            <a:ext cx="675827" cy="67582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71600" y="910777"/>
            <a:ext cx="13536778" cy="480901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5240">
              <a:spcBef>
                <a:spcPts val="150"/>
              </a:spcBef>
            </a:pPr>
            <a:r>
              <a:rPr sz="3000" spc="-54" dirty="0"/>
              <a:t>Pe</a:t>
            </a:r>
            <a:r>
              <a:rPr sz="2880" spc="-54" dirty="0">
                <a:latin typeface="Tahoma"/>
                <a:cs typeface="Tahoma"/>
              </a:rPr>
              <a:t>r</a:t>
            </a:r>
            <a:r>
              <a:rPr sz="3000" spc="-54" dirty="0"/>
              <a:t>ce</a:t>
            </a:r>
            <a:r>
              <a:rPr sz="2880" spc="-54" dirty="0">
                <a:latin typeface="Tahoma"/>
                <a:cs typeface="Tahoma"/>
              </a:rPr>
              <a:t>p</a:t>
            </a:r>
            <a:r>
              <a:rPr sz="3000" spc="-54" dirty="0"/>
              <a:t>ç</a:t>
            </a:r>
            <a:r>
              <a:rPr sz="2880" spc="-54" dirty="0">
                <a:latin typeface="Tahoma"/>
                <a:cs typeface="Tahoma"/>
              </a:rPr>
              <a:t>õ</a:t>
            </a:r>
            <a:r>
              <a:rPr sz="3000" spc="-54" dirty="0"/>
              <a:t>e</a:t>
            </a:r>
            <a:r>
              <a:rPr sz="2880" spc="-54" dirty="0">
                <a:latin typeface="Tahoma"/>
                <a:cs typeface="Tahoma"/>
              </a:rPr>
              <a:t>s</a:t>
            </a:r>
            <a:r>
              <a:rPr sz="2880" spc="-384" dirty="0">
                <a:latin typeface="Tahoma"/>
                <a:cs typeface="Tahoma"/>
              </a:rPr>
              <a:t> </a:t>
            </a:r>
            <a:r>
              <a:rPr sz="2880" spc="-48" dirty="0">
                <a:latin typeface="Tahoma"/>
                <a:cs typeface="Tahoma"/>
              </a:rPr>
              <a:t>tr</a:t>
            </a:r>
            <a:r>
              <a:rPr sz="3000" spc="-48" dirty="0"/>
              <a:t>adicionai</a:t>
            </a:r>
            <a:r>
              <a:rPr sz="2880" spc="-48" dirty="0">
                <a:latin typeface="Tahoma"/>
                <a:cs typeface="Tahoma"/>
              </a:rPr>
              <a:t>s</a:t>
            </a:r>
            <a:r>
              <a:rPr sz="2880" spc="-312" dirty="0">
                <a:latin typeface="Tahoma"/>
                <a:cs typeface="Tahoma"/>
              </a:rPr>
              <a:t> </a:t>
            </a:r>
            <a:r>
              <a:rPr sz="3000" spc="-108" dirty="0"/>
              <a:t>da</a:t>
            </a:r>
            <a:r>
              <a:rPr sz="3000" spc="-240" dirty="0"/>
              <a:t> </a:t>
            </a:r>
            <a:r>
              <a:rPr sz="2880" spc="-60" dirty="0">
                <a:latin typeface="Tahoma"/>
                <a:cs typeface="Tahoma"/>
              </a:rPr>
              <a:t>s</a:t>
            </a:r>
            <a:r>
              <a:rPr sz="3000" spc="-60" dirty="0"/>
              <a:t>ociedade</a:t>
            </a:r>
            <a:r>
              <a:rPr sz="3000" spc="-245" dirty="0"/>
              <a:t> </a:t>
            </a:r>
            <a:r>
              <a:rPr sz="2880" spc="-48" dirty="0">
                <a:latin typeface="Tahoma"/>
                <a:cs typeface="Tahoma"/>
              </a:rPr>
              <a:t>s</a:t>
            </a:r>
            <a:r>
              <a:rPr sz="3000" spc="-48" dirty="0"/>
              <a:t>ob</a:t>
            </a:r>
            <a:r>
              <a:rPr sz="2880" spc="-48" dirty="0">
                <a:latin typeface="Tahoma"/>
                <a:cs typeface="Tahoma"/>
              </a:rPr>
              <a:t>r</a:t>
            </a:r>
            <a:r>
              <a:rPr sz="3000" spc="-48" dirty="0"/>
              <a:t>e</a:t>
            </a:r>
            <a:r>
              <a:rPr sz="3000" spc="-245" dirty="0"/>
              <a:t> </a:t>
            </a:r>
            <a:r>
              <a:rPr sz="3000" spc="-174" dirty="0"/>
              <a:t>a</a:t>
            </a:r>
            <a:r>
              <a:rPr sz="3000" spc="-324" dirty="0"/>
              <a:t> </a:t>
            </a:r>
            <a:r>
              <a:rPr sz="2700" spc="-12" dirty="0">
                <a:latin typeface="Calibri"/>
                <a:cs typeface="Calibri"/>
              </a:rPr>
              <a:t>'</a:t>
            </a:r>
            <a:r>
              <a:rPr sz="2880" spc="-12" dirty="0">
                <a:latin typeface="Tahoma"/>
                <a:cs typeface="Tahoma"/>
              </a:rPr>
              <a:t>v</a:t>
            </a:r>
            <a:r>
              <a:rPr sz="3000" spc="-12" dirty="0"/>
              <a:t>o</a:t>
            </a:r>
            <a:r>
              <a:rPr sz="2880" spc="-12" dirty="0">
                <a:latin typeface="Tahoma"/>
                <a:cs typeface="Tahoma"/>
              </a:rPr>
              <a:t>z</a:t>
            </a:r>
            <a:r>
              <a:rPr sz="2880" spc="-312" dirty="0">
                <a:latin typeface="Tahoma"/>
                <a:cs typeface="Tahoma"/>
              </a:rPr>
              <a:t> </a:t>
            </a:r>
            <a:r>
              <a:rPr sz="3000" spc="-108" dirty="0"/>
              <a:t>da</a:t>
            </a:r>
            <a:r>
              <a:rPr sz="3000" spc="-245" dirty="0"/>
              <a:t> </a:t>
            </a:r>
            <a:r>
              <a:rPr sz="3000" spc="-12" dirty="0"/>
              <a:t>j</a:t>
            </a:r>
            <a:r>
              <a:rPr sz="2880" spc="-12" dirty="0">
                <a:latin typeface="Tahoma"/>
                <a:cs typeface="Tahoma"/>
              </a:rPr>
              <a:t>uv</a:t>
            </a:r>
            <a:r>
              <a:rPr sz="3000" spc="-12" dirty="0"/>
              <a:t>en</a:t>
            </a:r>
            <a:r>
              <a:rPr sz="2880" spc="-12" dirty="0">
                <a:latin typeface="Tahoma"/>
                <a:cs typeface="Tahoma"/>
              </a:rPr>
              <a:t>tu</a:t>
            </a:r>
            <a:r>
              <a:rPr sz="3000" spc="-12" dirty="0"/>
              <a:t>de</a:t>
            </a:r>
            <a:r>
              <a:rPr sz="2700" spc="-12" dirty="0">
                <a:latin typeface="Calibri"/>
                <a:cs typeface="Calibri"/>
              </a:rPr>
              <a:t>'</a:t>
            </a:r>
            <a:endParaRPr sz="2700" dirty="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91478" y="1752600"/>
            <a:ext cx="5749289" cy="313181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89359" y="1752600"/>
            <a:ext cx="5737859" cy="313181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371600" y="5038325"/>
            <a:ext cx="3962400" cy="387028"/>
          </a:xfrm>
          <a:prstGeom prst="rect">
            <a:avLst/>
          </a:prstGeom>
        </p:spPr>
        <p:txBody>
          <a:bodyPr vert="horz" wrap="square" lIns="0" tIns="17525" rIns="0" bIns="0" rtlCol="0">
            <a:spAutoFit/>
          </a:bodyPr>
          <a:lstStyle/>
          <a:p>
            <a:pPr marL="15240">
              <a:spcBef>
                <a:spcPts val="137"/>
              </a:spcBef>
            </a:pPr>
            <a:r>
              <a:rPr sz="24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Visão estereotipada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91478" y="5631384"/>
            <a:ext cx="5296662" cy="845616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 marR="6096">
              <a:spcBef>
                <a:spcPts val="114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sociedade muitas vezes tem uma visão estereotipada da 'voz da juventude', considerando-a como inexperiente, rebelde e desinformada.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15200" y="5038325"/>
            <a:ext cx="4755899" cy="387028"/>
          </a:xfrm>
          <a:prstGeom prst="rect">
            <a:avLst/>
          </a:prstGeom>
        </p:spPr>
        <p:txBody>
          <a:bodyPr vert="horz" wrap="square" lIns="0" tIns="17525" rIns="0" bIns="0" rtlCol="0">
            <a:spAutoFit/>
          </a:bodyPr>
          <a:lstStyle/>
          <a:p>
            <a:pPr marL="15240">
              <a:spcBef>
                <a:spcPts val="137"/>
              </a:spcBef>
            </a:pPr>
            <a:r>
              <a:rPr sz="24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Desvalorização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301948" y="5631384"/>
            <a:ext cx="5324094" cy="845616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 marR="6096">
              <a:spcBef>
                <a:spcPts val="114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percepções tradicionais podem levar à desvalorização das opiniões e contribuições dos jovens para questões sociais e políticas.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BE252524-0286-FA77-5E49-1448F27158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" y="234950"/>
            <a:ext cx="675827" cy="67582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71600" y="919092"/>
            <a:ext cx="13536778" cy="447815"/>
          </a:xfrm>
          <a:prstGeom prst="rect">
            <a:avLst/>
          </a:prstGeom>
        </p:spPr>
        <p:txBody>
          <a:bodyPr vert="horz" wrap="square" lIns="0" tIns="16764" rIns="0" bIns="0" rtlCol="0">
            <a:spAutoFit/>
          </a:bodyPr>
          <a:lstStyle/>
          <a:p>
            <a:pPr marL="15240">
              <a:spcBef>
                <a:spcPts val="132"/>
              </a:spcBef>
            </a:pP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Movimento Hippie: Contraposição aos valores morais da época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371600" y="1676400"/>
            <a:ext cx="1801335" cy="390107"/>
          </a:xfrm>
          <a:prstGeom prst="rect">
            <a:avLst/>
          </a:prstGeom>
        </p:spPr>
        <p:txBody>
          <a:bodyPr vert="horz" wrap="square" lIns="0" tIns="20574" rIns="0" bIns="0" rtlCol="0">
            <a:spAutoFit/>
          </a:bodyPr>
          <a:lstStyle/>
          <a:p>
            <a:pPr marL="15240">
              <a:spcBef>
                <a:spcPts val="162"/>
              </a:spcBef>
            </a:pPr>
            <a:r>
              <a:rPr sz="24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Liberdade</a:t>
            </a:r>
            <a:endParaRPr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71601" y="2201638"/>
            <a:ext cx="3361182" cy="1735089"/>
          </a:xfrm>
          <a:prstGeom prst="rect">
            <a:avLst/>
          </a:prstGeom>
        </p:spPr>
        <p:txBody>
          <a:bodyPr vert="horz" wrap="square" lIns="0" tIns="17525" rIns="0" bIns="0" rtlCol="0">
            <a:spAutoFit/>
          </a:bodyPr>
          <a:lstStyle/>
          <a:p>
            <a:pPr marL="15240" marR="6096">
              <a:spcBef>
                <a:spcPts val="137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movimento hippie foi uma resposta à rigidez dos valores morais da época. Os hippies buscavam viver de forma livre, sem as amarras da sociedade tradicional.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99592" y="1676400"/>
            <a:ext cx="1991511" cy="390107"/>
          </a:xfrm>
          <a:prstGeom prst="rect">
            <a:avLst/>
          </a:prstGeom>
        </p:spPr>
        <p:txBody>
          <a:bodyPr vert="horz" wrap="square" lIns="0" tIns="20574" rIns="0" bIns="0" rtlCol="0">
            <a:spAutoFit/>
          </a:bodyPr>
          <a:lstStyle/>
          <a:p>
            <a:pPr marL="15240">
              <a:spcBef>
                <a:spcPts val="162"/>
              </a:spcBef>
            </a:pPr>
            <a:r>
              <a:rPr sz="24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Paz e Amor</a:t>
            </a:r>
            <a:endParaRPr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299593" y="2201638"/>
            <a:ext cx="3399282" cy="1735860"/>
          </a:xfrm>
          <a:prstGeom prst="rect">
            <a:avLst/>
          </a:prstGeom>
        </p:spPr>
        <p:txBody>
          <a:bodyPr vert="horz" wrap="square" lIns="0" tIns="18288" rIns="0" bIns="0" rtlCol="0">
            <a:spAutoFit/>
          </a:bodyPr>
          <a:lstStyle/>
          <a:p>
            <a:pPr marL="15240" marR="6096">
              <a:spcBef>
                <a:spcPts val="144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filosofia central do movimento hippie era baseada no amor e na paz. Eles acreditavam em resolver conflitos de forma pacífica e em promover a união entre as pessoas.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227761" y="1676400"/>
            <a:ext cx="2461601" cy="390107"/>
          </a:xfrm>
          <a:prstGeom prst="rect">
            <a:avLst/>
          </a:prstGeom>
        </p:spPr>
        <p:txBody>
          <a:bodyPr vert="horz" wrap="square" lIns="0" tIns="20574" rIns="0" bIns="0" rtlCol="0">
            <a:spAutoFit/>
          </a:bodyPr>
          <a:lstStyle/>
          <a:p>
            <a:pPr marL="15240">
              <a:spcBef>
                <a:spcPts val="162"/>
              </a:spcBef>
            </a:pPr>
            <a:r>
              <a:rPr sz="24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Contracultura</a:t>
            </a:r>
            <a:endParaRPr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227763" y="2201637"/>
            <a:ext cx="3435858" cy="201901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 marR="6096">
              <a:spcBef>
                <a:spcPts val="120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hippies se opunham à cultura dominante da época, que valorizava o materialismo e o consumismo.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40" marR="317754">
              <a:spcBef>
                <a:spcPts val="30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Eles buscavam um estilo de vida mais simples e voltado para a natureza.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71601" y="4408170"/>
            <a:ext cx="2867404" cy="390107"/>
          </a:xfrm>
          <a:prstGeom prst="rect">
            <a:avLst/>
          </a:prstGeom>
        </p:spPr>
        <p:txBody>
          <a:bodyPr vert="horz" wrap="square" lIns="0" tIns="20574" rIns="0" bIns="0" rtlCol="0">
            <a:spAutoFit/>
          </a:bodyPr>
          <a:lstStyle/>
          <a:p>
            <a:pPr marL="15240">
              <a:spcBef>
                <a:spcPts val="162"/>
              </a:spcBef>
            </a:pPr>
            <a:r>
              <a:rPr sz="24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Experimentação</a:t>
            </a:r>
            <a:endParaRPr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71601" y="4933408"/>
            <a:ext cx="5159502" cy="116031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 marR="6096">
              <a:spcBef>
                <a:spcPts val="120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hippies eram conhecidos por experimentar drogas psicodélicas, como LSD, como forma de expandir a consciência e explorar novas formas de percepção.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263764" y="4408170"/>
            <a:ext cx="5030345" cy="390107"/>
          </a:xfrm>
          <a:prstGeom prst="rect">
            <a:avLst/>
          </a:prstGeom>
        </p:spPr>
        <p:txBody>
          <a:bodyPr vert="horz" wrap="square" lIns="0" tIns="20574" rIns="0" bIns="0" rtlCol="0">
            <a:spAutoFit/>
          </a:bodyPr>
          <a:lstStyle/>
          <a:p>
            <a:pPr marL="15240">
              <a:spcBef>
                <a:spcPts val="162"/>
              </a:spcBef>
            </a:pPr>
            <a:r>
              <a:rPr sz="24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Movimento de Contracultura</a:t>
            </a:r>
            <a:endParaRPr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263766" y="4933408"/>
            <a:ext cx="5426202" cy="116031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 marR="6096">
              <a:spcBef>
                <a:spcPts val="120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movimento hippie foi parte de um movimento mais amplo de contracultura que questionava as normas sociais e buscava uma sociedade mais igualitária e justa.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014DB027-4274-2C02-EB7F-164CA95208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" y="234950"/>
            <a:ext cx="675827" cy="67582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35997" y="899087"/>
            <a:ext cx="13536778" cy="487826"/>
          </a:xfrm>
          <a:prstGeom prst="rect">
            <a:avLst/>
          </a:prstGeom>
        </p:spPr>
        <p:txBody>
          <a:bodyPr vert="horz" wrap="square" lIns="0" tIns="16764" rIns="0" bIns="0" rtlCol="0">
            <a:spAutoFit/>
          </a:bodyPr>
          <a:lstStyle/>
          <a:p>
            <a:pPr marL="15240">
              <a:spcBef>
                <a:spcPts val="132"/>
              </a:spcBef>
            </a:pPr>
            <a:r>
              <a:rPr spc="-84" dirty="0"/>
              <a:t>Ideai</a:t>
            </a:r>
            <a:r>
              <a:rPr sz="2880" spc="-84" dirty="0">
                <a:latin typeface="Tahoma"/>
                <a:cs typeface="Tahoma"/>
              </a:rPr>
              <a:t>s</a:t>
            </a:r>
            <a:r>
              <a:rPr sz="2880" spc="-330" dirty="0">
                <a:latin typeface="Tahoma"/>
                <a:cs typeface="Tahoma"/>
              </a:rPr>
              <a:t> </a:t>
            </a:r>
            <a:r>
              <a:rPr spc="-120" dirty="0"/>
              <a:t>de</a:t>
            </a:r>
            <a:r>
              <a:rPr spc="-360" dirty="0"/>
              <a:t> </a:t>
            </a:r>
            <a:r>
              <a:rPr sz="2700" spc="-30" dirty="0">
                <a:latin typeface="Calibri"/>
                <a:cs typeface="Calibri"/>
              </a:rPr>
              <a:t>'</a:t>
            </a:r>
            <a:r>
              <a:rPr sz="2880" spc="-30" dirty="0">
                <a:latin typeface="Tahoma"/>
                <a:cs typeface="Tahoma"/>
              </a:rPr>
              <a:t>p</a:t>
            </a:r>
            <a:r>
              <a:rPr spc="-30" dirty="0"/>
              <a:t>a</a:t>
            </a:r>
            <a:r>
              <a:rPr sz="2880" spc="-30" dirty="0">
                <a:latin typeface="Tahoma"/>
                <a:cs typeface="Tahoma"/>
              </a:rPr>
              <a:t>z</a:t>
            </a:r>
            <a:r>
              <a:rPr sz="2880" spc="-324" dirty="0">
                <a:latin typeface="Tahoma"/>
                <a:cs typeface="Tahoma"/>
              </a:rPr>
              <a:t> </a:t>
            </a:r>
            <a:r>
              <a:rPr spc="-162" dirty="0"/>
              <a:t>e</a:t>
            </a:r>
            <a:r>
              <a:rPr spc="-275" dirty="0"/>
              <a:t> </a:t>
            </a:r>
            <a:r>
              <a:rPr spc="-120" dirty="0"/>
              <a:t>amo</a:t>
            </a:r>
            <a:r>
              <a:rPr sz="2880" spc="-120" dirty="0">
                <a:latin typeface="Tahoma"/>
                <a:cs typeface="Tahoma"/>
              </a:rPr>
              <a:t>r</a:t>
            </a:r>
            <a:r>
              <a:rPr sz="2700" spc="-120" dirty="0">
                <a:latin typeface="Calibri"/>
                <a:cs typeface="Calibri"/>
              </a:rPr>
              <a:t>'</a:t>
            </a:r>
            <a:r>
              <a:rPr sz="2700" spc="-114" dirty="0">
                <a:latin typeface="Calibri"/>
                <a:cs typeface="Calibri"/>
              </a:rPr>
              <a:t> </a:t>
            </a:r>
            <a:r>
              <a:rPr spc="-162" dirty="0"/>
              <a:t>e</a:t>
            </a:r>
            <a:r>
              <a:rPr spc="-282" dirty="0"/>
              <a:t> </a:t>
            </a:r>
            <a:r>
              <a:rPr spc="-36" dirty="0"/>
              <a:t>c</a:t>
            </a:r>
            <a:r>
              <a:rPr sz="2880" spc="-36" dirty="0">
                <a:latin typeface="Tahoma"/>
                <a:cs typeface="Tahoma"/>
              </a:rPr>
              <a:t>r</a:t>
            </a:r>
            <a:r>
              <a:rPr spc="-36" dirty="0"/>
              <a:t>í</a:t>
            </a:r>
            <a:r>
              <a:rPr sz="2880" spc="-36" dirty="0">
                <a:latin typeface="Tahoma"/>
                <a:cs typeface="Tahoma"/>
              </a:rPr>
              <a:t>t</a:t>
            </a:r>
            <a:r>
              <a:rPr spc="-36" dirty="0"/>
              <a:t>ica</a:t>
            </a:r>
            <a:r>
              <a:rPr sz="2880" spc="-36" dirty="0">
                <a:latin typeface="Tahoma"/>
                <a:cs typeface="Tahoma"/>
              </a:rPr>
              <a:t>s</a:t>
            </a:r>
            <a:r>
              <a:rPr sz="2880" spc="-324" dirty="0">
                <a:latin typeface="Tahoma"/>
                <a:cs typeface="Tahoma"/>
              </a:rPr>
              <a:t> </a:t>
            </a:r>
            <a:r>
              <a:rPr spc="-210" dirty="0"/>
              <a:t>à</a:t>
            </a:r>
            <a:r>
              <a:rPr spc="-275" dirty="0"/>
              <a:t> </a:t>
            </a:r>
            <a:r>
              <a:rPr sz="2880" spc="-90" dirty="0">
                <a:latin typeface="Tahoma"/>
                <a:cs typeface="Tahoma"/>
              </a:rPr>
              <a:t>s</a:t>
            </a:r>
            <a:r>
              <a:rPr spc="-90" dirty="0"/>
              <a:t>ociedade</a:t>
            </a:r>
            <a:r>
              <a:rPr spc="-275" dirty="0"/>
              <a:t> </a:t>
            </a:r>
            <a:r>
              <a:rPr spc="-120" dirty="0"/>
              <a:t>de</a:t>
            </a:r>
            <a:r>
              <a:rPr spc="-275" dirty="0"/>
              <a:t> </a:t>
            </a:r>
            <a:r>
              <a:rPr spc="-12" dirty="0"/>
              <a:t>con</a:t>
            </a:r>
            <a:r>
              <a:rPr sz="2880" spc="-12" dirty="0">
                <a:latin typeface="Tahoma"/>
                <a:cs typeface="Tahoma"/>
              </a:rPr>
              <a:t>su</a:t>
            </a:r>
            <a:r>
              <a:rPr spc="-12" dirty="0"/>
              <a:t>mo</a:t>
            </a:r>
            <a:endParaRPr sz="288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35997" y="1932898"/>
            <a:ext cx="5419344" cy="3839000"/>
          </a:xfrm>
          <a:prstGeom prst="rect">
            <a:avLst/>
          </a:prstGeom>
        </p:spPr>
        <p:txBody>
          <a:bodyPr vert="horz" wrap="square" lIns="0" tIns="149352" rIns="0" bIns="0" rtlCol="0">
            <a:spAutoFit/>
          </a:bodyPr>
          <a:lstStyle/>
          <a:p>
            <a:pPr marL="15240">
              <a:spcBef>
                <a:spcPts val="1176"/>
              </a:spcBef>
            </a:pPr>
            <a:r>
              <a:rPr sz="24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Ideais de 'Paz e Amor'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376" marR="64008" indent="-217932">
              <a:spcBef>
                <a:spcPts val="822"/>
              </a:spcBef>
              <a:buSzPct val="87096"/>
              <a:buFont typeface="Times New Roman"/>
              <a:buChar char="•"/>
              <a:tabLst>
                <a:tab pos="341376" algn="l"/>
              </a:tabLst>
            </a:pP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o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imen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s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ociai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60 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  <a:r>
              <a:rPr sz="162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ado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 ideai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sz="162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amo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2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 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fo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 de 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con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a g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rr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e a o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ão 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ocial</a:t>
            </a:r>
            <a:r>
              <a:rPr sz="162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16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376" marR="6096" indent="-217932">
              <a:spcBef>
                <a:spcPts val="900"/>
              </a:spcBef>
              <a:buSzPct val="87096"/>
              <a:buFont typeface="Times New Roman"/>
              <a:buChar char="•"/>
              <a:tabLst>
                <a:tab pos="341376" algn="l"/>
              </a:tabLst>
            </a:pP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ideai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enfa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 a im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ância da ig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aldade</a:t>
            </a:r>
            <a:r>
              <a:rPr sz="162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libe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dade e do 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m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útu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en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a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p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oa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2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16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376" marR="188214" indent="-217932">
              <a:spcBef>
                <a:spcPts val="948"/>
              </a:spcBef>
              <a:buSzPct val="87096"/>
              <a:buFont typeface="Times New Roman"/>
              <a:buChar char="•"/>
              <a:tabLst>
                <a:tab pos="341376" algn="l"/>
              </a:tabLst>
            </a:pP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 con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u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 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ociedade mai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e ha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monio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2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eada na coo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ação e na 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olida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iedade</a:t>
            </a:r>
            <a:r>
              <a:rPr sz="162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16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328161" y="1932898"/>
            <a:ext cx="5376672" cy="3715889"/>
          </a:xfrm>
          <a:prstGeom prst="rect">
            <a:avLst/>
          </a:prstGeom>
        </p:spPr>
        <p:txBody>
          <a:bodyPr vert="horz" wrap="square" lIns="0" tIns="149352" rIns="0" bIns="0" rtlCol="0">
            <a:spAutoFit/>
          </a:bodyPr>
          <a:lstStyle/>
          <a:p>
            <a:pPr marL="15240">
              <a:spcBef>
                <a:spcPts val="1176"/>
              </a:spcBef>
            </a:pPr>
            <a:r>
              <a:rPr sz="24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Críticas à Sociedade de Consumo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376" marR="96774" indent="-217932">
              <a:spcBef>
                <a:spcPts val="822"/>
              </a:spcBef>
              <a:buSzPct val="87096"/>
              <a:buFont typeface="Times New Roman"/>
              <a:buChar char="•"/>
              <a:tabLst>
                <a:tab pos="341376" algn="l"/>
              </a:tabLst>
            </a:pP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t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ambém c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ica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 a 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ociedade de con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</a:t>
            </a:r>
            <a:r>
              <a:rPr sz="162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con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 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ficial e alienan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2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16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376" marR="86868" indent="-217932">
              <a:spcBef>
                <a:spcPts val="858"/>
              </a:spcBef>
              <a:buSzPct val="87096"/>
              <a:buFont typeface="Times New Roman"/>
              <a:buChar char="•"/>
              <a:tabLst>
                <a:tab pos="341376" algn="l"/>
              </a:tabLst>
            </a:pP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qu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iona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 o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v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iali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o con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 de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enf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eado</a:t>
            </a:r>
            <a:r>
              <a:rPr sz="162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cando 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 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ida mai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s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a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ên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ica</a:t>
            </a:r>
            <a:r>
              <a:rPr sz="162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16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376" marR="6096" indent="-217932">
              <a:spcBef>
                <a:spcPts val="930"/>
              </a:spcBef>
              <a:buSzPct val="87096"/>
              <a:buFont typeface="Times New Roman"/>
              <a:buChar char="•"/>
              <a:tabLst>
                <a:tab pos="341376" algn="l"/>
              </a:tabLst>
            </a:pP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ica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 e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xpr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p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meio de manife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aç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õ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ica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2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m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ica</a:t>
            </a:r>
            <a:r>
              <a:rPr sz="162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cinema e li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2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iona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 a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o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p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abelecido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p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ela 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86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ociedade</a:t>
            </a:r>
            <a:r>
              <a:rPr sz="162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16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23909EE-6347-E71A-1091-2C558F60AA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" y="234950"/>
            <a:ext cx="675827" cy="67582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71600" y="910777"/>
            <a:ext cx="13536778" cy="487826"/>
          </a:xfrm>
          <a:prstGeom prst="rect">
            <a:avLst/>
          </a:prstGeom>
        </p:spPr>
        <p:txBody>
          <a:bodyPr vert="horz" wrap="square" lIns="0" tIns="16764" rIns="0" bIns="0" rtlCol="0">
            <a:spAutoFit/>
          </a:bodyPr>
          <a:lstStyle/>
          <a:p>
            <a:pPr marL="15240">
              <a:spcBef>
                <a:spcPts val="132"/>
              </a:spcBef>
            </a:pPr>
            <a:r>
              <a:rPr spc="-78" dirty="0"/>
              <a:t>Im</a:t>
            </a:r>
            <a:r>
              <a:rPr sz="2880" spc="-78" dirty="0">
                <a:latin typeface="Tahoma"/>
                <a:cs typeface="Tahoma"/>
              </a:rPr>
              <a:t>p</a:t>
            </a:r>
            <a:r>
              <a:rPr spc="-78" dirty="0"/>
              <a:t>ac</a:t>
            </a:r>
            <a:r>
              <a:rPr sz="2880" spc="-78" dirty="0">
                <a:latin typeface="Tahoma"/>
                <a:cs typeface="Tahoma"/>
              </a:rPr>
              <a:t>t</a:t>
            </a:r>
            <a:r>
              <a:rPr spc="-78" dirty="0"/>
              <a:t>o</a:t>
            </a:r>
            <a:r>
              <a:rPr spc="-270" dirty="0"/>
              <a:t> </a:t>
            </a:r>
            <a:r>
              <a:rPr spc="-66" dirty="0"/>
              <a:t>C</a:t>
            </a:r>
            <a:r>
              <a:rPr sz="2880" spc="-66" dirty="0">
                <a:latin typeface="Tahoma"/>
                <a:cs typeface="Tahoma"/>
              </a:rPr>
              <a:t>u</a:t>
            </a:r>
            <a:r>
              <a:rPr spc="-66" dirty="0"/>
              <a:t>l</a:t>
            </a:r>
            <a:r>
              <a:rPr sz="2880" spc="-66" dirty="0">
                <a:latin typeface="Tahoma"/>
                <a:cs typeface="Tahoma"/>
              </a:rPr>
              <a:t>tur</a:t>
            </a:r>
            <a:r>
              <a:rPr spc="-66" dirty="0"/>
              <a:t>al</a:t>
            </a:r>
            <a:r>
              <a:rPr spc="-264" dirty="0"/>
              <a:t> </a:t>
            </a:r>
            <a:r>
              <a:rPr spc="-84" dirty="0"/>
              <a:t>do</a:t>
            </a:r>
            <a:r>
              <a:rPr spc="-270" dirty="0"/>
              <a:t> </a:t>
            </a:r>
            <a:r>
              <a:rPr spc="-78" dirty="0"/>
              <a:t>Mo</a:t>
            </a:r>
            <a:r>
              <a:rPr sz="2880" spc="-78" dirty="0">
                <a:latin typeface="Tahoma"/>
                <a:cs typeface="Tahoma"/>
              </a:rPr>
              <a:t>v</a:t>
            </a:r>
            <a:r>
              <a:rPr spc="-78" dirty="0"/>
              <a:t>imen</a:t>
            </a:r>
            <a:r>
              <a:rPr sz="2880" spc="-78" dirty="0">
                <a:latin typeface="Tahoma"/>
                <a:cs typeface="Tahoma"/>
              </a:rPr>
              <a:t>t</a:t>
            </a:r>
            <a:r>
              <a:rPr spc="-78" dirty="0"/>
              <a:t>o</a:t>
            </a:r>
            <a:r>
              <a:rPr spc="-264" dirty="0"/>
              <a:t> </a:t>
            </a:r>
            <a:r>
              <a:rPr spc="-186" dirty="0"/>
              <a:t>na</a:t>
            </a:r>
            <a:r>
              <a:rPr spc="-264" dirty="0"/>
              <a:t> </a:t>
            </a:r>
            <a:r>
              <a:rPr spc="-120" dirty="0"/>
              <a:t>Pe</a:t>
            </a:r>
            <a:r>
              <a:rPr sz="2880" spc="-120" dirty="0">
                <a:latin typeface="Tahoma"/>
                <a:cs typeface="Tahoma"/>
              </a:rPr>
              <a:t>r</a:t>
            </a:r>
            <a:r>
              <a:rPr spc="-120" dirty="0"/>
              <a:t>ce</a:t>
            </a:r>
            <a:r>
              <a:rPr sz="2880" spc="-120" dirty="0">
                <a:latin typeface="Tahoma"/>
                <a:cs typeface="Tahoma"/>
              </a:rPr>
              <a:t>p</a:t>
            </a:r>
            <a:r>
              <a:rPr spc="-120" dirty="0"/>
              <a:t>ção</a:t>
            </a:r>
            <a:r>
              <a:rPr spc="-270" dirty="0"/>
              <a:t> </a:t>
            </a:r>
            <a:r>
              <a:rPr spc="-144" dirty="0"/>
              <a:t>da</a:t>
            </a:r>
            <a:r>
              <a:rPr spc="-348" dirty="0"/>
              <a:t> </a:t>
            </a:r>
            <a:r>
              <a:rPr spc="-12" dirty="0"/>
              <a:t>J</a:t>
            </a:r>
            <a:r>
              <a:rPr sz="2880" spc="-12" dirty="0">
                <a:latin typeface="Tahoma"/>
                <a:cs typeface="Tahoma"/>
              </a:rPr>
              <a:t>uv</a:t>
            </a:r>
            <a:r>
              <a:rPr spc="-12" dirty="0"/>
              <a:t>en</a:t>
            </a:r>
            <a:r>
              <a:rPr sz="2880" spc="-12" dirty="0">
                <a:latin typeface="Tahoma"/>
                <a:cs typeface="Tahoma"/>
              </a:rPr>
              <a:t>tu</a:t>
            </a:r>
            <a:r>
              <a:rPr spc="-12" dirty="0"/>
              <a:t>de</a:t>
            </a:r>
            <a:endParaRPr sz="2880">
              <a:latin typeface="Tahoma"/>
              <a:cs typeface="Tahom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63296" y="1752600"/>
            <a:ext cx="5749289" cy="313181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61177" y="1752600"/>
            <a:ext cx="5737859" cy="313181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463296" y="5037187"/>
            <a:ext cx="4480245" cy="328551"/>
          </a:xfrm>
          <a:prstGeom prst="rect">
            <a:avLst/>
          </a:prstGeom>
        </p:spPr>
        <p:txBody>
          <a:bodyPr vert="horz" wrap="square" lIns="0" tIns="20574" rIns="0" bIns="0" rtlCol="0">
            <a:spAutoFit/>
          </a:bodyPr>
          <a:lstStyle/>
          <a:p>
            <a:pPr marL="15240">
              <a:spcBef>
                <a:spcPts val="162"/>
              </a:spcBef>
            </a:pPr>
            <a:r>
              <a:rPr sz="20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Mudanças na Percepção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63296" y="5487729"/>
            <a:ext cx="4920995" cy="112338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 marR="6096">
              <a:spcBef>
                <a:spcPts val="120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movimento teve um impacto significativo na percepção da juventude, desafiando estereótipos e promovendo uma visão mais diversa e inclusiva.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55460" y="5037187"/>
            <a:ext cx="3435226" cy="328551"/>
          </a:xfrm>
          <a:prstGeom prst="rect">
            <a:avLst/>
          </a:prstGeom>
        </p:spPr>
        <p:txBody>
          <a:bodyPr vert="horz" wrap="square" lIns="0" tIns="20574" rIns="0" bIns="0" rtlCol="0">
            <a:spAutoFit/>
          </a:bodyPr>
          <a:lstStyle/>
          <a:p>
            <a:pPr marL="15240">
              <a:spcBef>
                <a:spcPts val="162"/>
              </a:spcBef>
            </a:pPr>
            <a:r>
              <a:rPr sz="20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Expressão Cultural</a:t>
            </a:r>
            <a:endParaRPr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374510" y="5487729"/>
            <a:ext cx="5375910" cy="84638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 marR="6096">
              <a:spcBef>
                <a:spcPts val="120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movimento proporcionou uma plataforma para que os jovens expressassem suas identidades culturais, criatividade e visões de mundo.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B4E49E3A-A82C-8A2E-8FFA-C2A1501C98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" y="234950"/>
            <a:ext cx="675827" cy="67582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63296" y="910777"/>
            <a:ext cx="12176504" cy="490134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5240">
              <a:spcBef>
                <a:spcPts val="150"/>
              </a:spcBef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Ge</a:t>
            </a:r>
            <a:r>
              <a:rPr sz="288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ação Y</a:t>
            </a:r>
            <a:r>
              <a:rPr sz="2880" dirty="0">
                <a:latin typeface="Arial" panose="020B0604020202020204" pitchFamily="34" charset="0"/>
                <a:cs typeface="Arial" panose="020B0604020202020204" pitchFamily="34" charset="0"/>
              </a:rPr>
              <a:t>upp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ie</a:t>
            </a:r>
            <a:r>
              <a:rPr sz="288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: T</a:t>
            </a:r>
            <a:r>
              <a:rPr sz="288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sz="288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ição </a:t>
            </a:r>
            <a:r>
              <a:rPr sz="288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288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sz="2880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ma j</a:t>
            </a:r>
            <a:r>
              <a:rPr sz="2880" dirty="0">
                <a:latin typeface="Arial" panose="020B0604020202020204" pitchFamily="34" charset="0"/>
                <a:cs typeface="Arial" panose="020B0604020202020204" pitchFamily="34" charset="0"/>
              </a:rPr>
              <a:t>uv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2880" dirty="0">
                <a:latin typeface="Arial" panose="020B0604020202020204" pitchFamily="34" charset="0"/>
                <a:cs typeface="Arial" panose="020B0604020202020204" pitchFamily="34" charset="0"/>
              </a:rPr>
              <a:t>tu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de mai</a:t>
            </a:r>
            <a:r>
              <a:rPr sz="2880" dirty="0"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con</a:t>
            </a:r>
            <a:r>
              <a:rPr sz="288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2880" dirty="0">
                <a:latin typeface="Arial" panose="020B0604020202020204" pitchFamily="34" charset="0"/>
                <a:cs typeface="Arial" panose="020B0604020202020204" pitchFamily="34" charset="0"/>
              </a:rPr>
              <a:t>rv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ado</a:t>
            </a:r>
            <a:r>
              <a:rPr sz="288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sz="288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1463296" y="1715914"/>
            <a:ext cx="12024104" cy="4966231"/>
          </a:xfrm>
          <a:prstGeom prst="rect">
            <a:avLst/>
          </a:prstGeom>
        </p:spPr>
        <p:txBody>
          <a:bodyPr vert="horz" wrap="square" lIns="0" tIns="145542" rIns="0" bIns="0" rtlCol="0">
            <a:spAutoFit/>
          </a:bodyPr>
          <a:lstStyle/>
          <a:p>
            <a:pPr marL="15240">
              <a:spcBef>
                <a:spcPts val="1146"/>
              </a:spcBef>
            </a:pP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O que são os Yuppies?</a:t>
            </a:r>
          </a:p>
          <a:p>
            <a:pPr marL="338328" indent="-214884">
              <a:spcBef>
                <a:spcPts val="1068"/>
              </a:spcBef>
              <a:buSzPct val="90000"/>
              <a:buFont typeface="Calibri"/>
              <a:buChar char="•"/>
              <a:tabLst>
                <a:tab pos="338328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Yuppies é um termo que surgiu nos anos 80 para descrever jovens profissionais ambiciosos e materialistas.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328" indent="-214884">
              <a:spcBef>
                <a:spcPts val="1080"/>
              </a:spcBef>
              <a:buSzPct val="90000"/>
              <a:buFont typeface="Calibri"/>
              <a:buChar char="•"/>
              <a:tabLst>
                <a:tab pos="338328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Essa geração é conhecida por buscar sucesso financeiro e status social.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40">
              <a:spcBef>
                <a:spcPts val="1920"/>
              </a:spcBef>
            </a:pP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Transição para o Conservadorismo</a:t>
            </a:r>
          </a:p>
          <a:p>
            <a:pPr marL="338328" marR="230124" indent="-214884">
              <a:spcBef>
                <a:spcPts val="798"/>
              </a:spcBef>
              <a:buSzPct val="90000"/>
              <a:buFont typeface="Calibri"/>
              <a:buChar char="•"/>
              <a:tabLst>
                <a:tab pos="341376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 últimos anos, temos observado uma mudança na mentalidade dos jovens, com uma tendência para valores 	mais conservadores.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328" marR="318516" indent="-214884">
              <a:spcBef>
                <a:spcPts val="810"/>
              </a:spcBef>
              <a:buSzPct val="90000"/>
              <a:buFont typeface="Calibri"/>
              <a:buChar char="•"/>
              <a:tabLst>
                <a:tab pos="341376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Essa transição pode ser atribuída a fatores como a instabilidade econômica e política, além de eventos globais 	impactantes.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40">
              <a:spcBef>
                <a:spcPts val="1920"/>
              </a:spcBef>
            </a:pP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Impacto Social</a:t>
            </a:r>
          </a:p>
          <a:p>
            <a:pPr marL="338328" marR="6096" indent="-214884">
              <a:spcBef>
                <a:spcPts val="798"/>
              </a:spcBef>
              <a:buSzPct val="90000"/>
              <a:buFont typeface="Calibri"/>
              <a:buChar char="•"/>
              <a:tabLst>
                <a:tab pos="341376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mudança para uma juventude mais conservadora tem consequências sociais significativas, incluindo alterações 	nas prioridades e comportamentos dos jovens.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328" indent="-214884">
              <a:spcBef>
                <a:spcPts val="1080"/>
              </a:spcBef>
              <a:buSzPct val="90000"/>
              <a:buFont typeface="Calibri"/>
              <a:buChar char="•"/>
              <a:tabLst>
                <a:tab pos="338328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Essa mudança também pode afetar a dinâmica política e cultural de uma sociedade.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ED4E7B4-B022-B97F-1A6E-075B9EC1F3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" y="234950"/>
            <a:ext cx="675827" cy="67582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81229" y="910777"/>
            <a:ext cx="13536778" cy="487826"/>
          </a:xfrm>
          <a:prstGeom prst="rect">
            <a:avLst/>
          </a:prstGeom>
        </p:spPr>
        <p:txBody>
          <a:bodyPr vert="horz" wrap="square" lIns="0" tIns="16764" rIns="0" bIns="0" rtlCol="0">
            <a:spAutoFit/>
          </a:bodyPr>
          <a:lstStyle/>
          <a:p>
            <a:pPr marL="15240">
              <a:spcBef>
                <a:spcPts val="132"/>
              </a:spcBef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sz="2880" dirty="0">
                <a:latin typeface="Arial" panose="020B0604020202020204" pitchFamily="34" charset="0"/>
                <a:cs typeface="Arial" panose="020B0604020202020204" pitchFamily="34" charset="0"/>
              </a:rPr>
              <a:t>us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ca </a:t>
            </a:r>
            <a:r>
              <a:rPr sz="288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2880" dirty="0">
                <a:latin typeface="Arial" panose="020B0604020202020204" pitchFamily="34" charset="0"/>
                <a:cs typeface="Arial" panose="020B0604020202020204" pitchFamily="34" charset="0"/>
              </a:rPr>
              <a:t>r </a:t>
            </a:r>
            <a:r>
              <a:rPr sz="288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ce</a:t>
            </a:r>
            <a:r>
              <a:rPr sz="2880" dirty="0" err="1">
                <a:latin typeface="Arial" panose="020B0604020202020204" pitchFamily="34" charset="0"/>
                <a:cs typeface="Arial" panose="020B0604020202020204" pitchFamily="34" charset="0"/>
              </a:rPr>
              <a:t>ss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80" dirty="0">
                <a:latin typeface="Arial" panose="020B0604020202020204" pitchFamily="34" charset="0"/>
                <a:cs typeface="Arial" panose="020B0604020202020204" pitchFamily="34" charset="0"/>
              </a:rPr>
              <a:t>pr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ofi</a:t>
            </a:r>
            <a:r>
              <a:rPr sz="2880" dirty="0">
                <a:latin typeface="Arial" panose="020B0604020202020204" pitchFamily="34" charset="0"/>
                <a:cs typeface="Arial" panose="020B0604020202020204" pitchFamily="34" charset="0"/>
              </a:rPr>
              <a:t>ss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ional e confo</a:t>
            </a:r>
            <a:r>
              <a:rPr sz="2880" dirty="0">
                <a:latin typeface="Arial" panose="020B0604020202020204" pitchFamily="34" charset="0"/>
                <a:cs typeface="Arial" panose="020B0604020202020204" pitchFamily="34" charset="0"/>
              </a:rPr>
              <a:t>rt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o ma</a:t>
            </a:r>
            <a:r>
              <a:rPr sz="288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288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ial</a:t>
            </a:r>
            <a:endParaRPr sz="288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1440208" y="1752600"/>
            <a:ext cx="12275792" cy="4785413"/>
          </a:xfrm>
          <a:prstGeom prst="rect">
            <a:avLst/>
          </a:prstGeom>
        </p:spPr>
        <p:txBody>
          <a:bodyPr vert="horz" wrap="square" lIns="0" tIns="149352" rIns="0" bIns="0" rtlCol="0">
            <a:spAutoFit/>
          </a:bodyPr>
          <a:lstStyle/>
          <a:p>
            <a:pPr marL="15240">
              <a:spcBef>
                <a:spcPts val="1176"/>
              </a:spcBef>
            </a:pP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Pressão social</a:t>
            </a:r>
          </a:p>
          <a:p>
            <a:pPr marL="15240">
              <a:spcBef>
                <a:spcPts val="1020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juventude é frequentemente pressionada pela sociedade a buscar sucesso profissional e conforto material.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40">
              <a:spcBef>
                <a:spcPts val="1967"/>
              </a:spcBef>
            </a:pP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Expectativas familiares</a:t>
            </a:r>
          </a:p>
          <a:p>
            <a:pPr marL="15240" marR="411480">
              <a:spcBef>
                <a:spcPts val="822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famílias muitas vezes esperam que os jovens tenham uma carreira bem-sucedida e conquistem uma vida confortável.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40">
              <a:spcBef>
                <a:spcPts val="1967"/>
              </a:spcBef>
            </a:pP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Influência dos meios de comunicação</a:t>
            </a:r>
          </a:p>
          <a:p>
            <a:pPr marL="15240" marR="120396">
              <a:spcBef>
                <a:spcPts val="912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meios de comunicação e as redes sociais podem reforçar a ideia de que o sucesso profissional e o conforto material são indicadores de felicidade e realização.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40">
              <a:spcBef>
                <a:spcPts val="1967"/>
              </a:spcBef>
            </a:pP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Consequências</a:t>
            </a:r>
          </a:p>
          <a:p>
            <a:pPr marL="15240" marR="6096">
              <a:spcBef>
                <a:spcPts val="822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busca por sucesso profissional e conforto material pode levar os jovens a altos níveis de estresse, ansiedade e insatisfação caso não atinjam esses objetivos.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CD99EA6-0711-EFFC-BC41-E7316CD60E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" y="234950"/>
            <a:ext cx="675827" cy="67582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48697" y="910777"/>
            <a:ext cx="13536778" cy="487826"/>
          </a:xfrm>
          <a:prstGeom prst="rect">
            <a:avLst/>
          </a:prstGeom>
        </p:spPr>
        <p:txBody>
          <a:bodyPr vert="horz" wrap="square" lIns="0" tIns="16764" rIns="0" bIns="0" rtlCol="0">
            <a:spAutoFit/>
          </a:bodyPr>
          <a:lstStyle/>
          <a:p>
            <a:pPr marL="15240">
              <a:spcBef>
                <a:spcPts val="132"/>
              </a:spcBef>
            </a:pPr>
            <a:r>
              <a:rPr spc="-102" dirty="0"/>
              <a:t>Infl</a:t>
            </a:r>
            <a:r>
              <a:rPr sz="2880" spc="-102" dirty="0">
                <a:latin typeface="Lucida Sans Unicode"/>
                <a:cs typeface="Lucida Sans Unicode"/>
              </a:rPr>
              <a:t>u</a:t>
            </a:r>
            <a:r>
              <a:rPr spc="-102" dirty="0"/>
              <a:t>ência</a:t>
            </a:r>
            <a:r>
              <a:rPr spc="-245" dirty="0"/>
              <a:t> </a:t>
            </a:r>
            <a:r>
              <a:rPr spc="-84" dirty="0"/>
              <a:t>do</a:t>
            </a:r>
            <a:r>
              <a:rPr spc="-245" dirty="0"/>
              <a:t> </a:t>
            </a:r>
            <a:r>
              <a:rPr spc="-108" dirty="0"/>
              <a:t>ca</a:t>
            </a:r>
            <a:r>
              <a:rPr sz="2880" spc="-108" dirty="0">
                <a:latin typeface="Lucida Sans Unicode"/>
                <a:cs typeface="Lucida Sans Unicode"/>
              </a:rPr>
              <a:t>p</a:t>
            </a:r>
            <a:r>
              <a:rPr spc="-108" dirty="0"/>
              <a:t>i</a:t>
            </a:r>
            <a:r>
              <a:rPr sz="2880" spc="-108" dirty="0">
                <a:latin typeface="Lucida Sans Unicode"/>
                <a:cs typeface="Lucida Sans Unicode"/>
              </a:rPr>
              <a:t>t</a:t>
            </a:r>
            <a:r>
              <a:rPr spc="-108" dirty="0"/>
              <a:t>ali</a:t>
            </a:r>
            <a:r>
              <a:rPr sz="2880" spc="-108" dirty="0">
                <a:latin typeface="Lucida Sans Unicode"/>
                <a:cs typeface="Lucida Sans Unicode"/>
              </a:rPr>
              <a:t>s</a:t>
            </a:r>
            <a:r>
              <a:rPr spc="-108" dirty="0"/>
              <a:t>mo</a:t>
            </a:r>
            <a:r>
              <a:rPr spc="-245" dirty="0"/>
              <a:t> </a:t>
            </a:r>
            <a:r>
              <a:rPr spc="-162" dirty="0"/>
              <a:t>e</a:t>
            </a:r>
            <a:r>
              <a:rPr spc="-245" dirty="0"/>
              <a:t> </a:t>
            </a:r>
            <a:r>
              <a:rPr spc="-102" dirty="0"/>
              <a:t>com</a:t>
            </a:r>
            <a:r>
              <a:rPr sz="2880" spc="-102" dirty="0">
                <a:latin typeface="Lucida Sans Unicode"/>
                <a:cs typeface="Lucida Sans Unicode"/>
              </a:rPr>
              <a:t>p</a:t>
            </a:r>
            <a:r>
              <a:rPr spc="-102" dirty="0"/>
              <a:t>e</a:t>
            </a:r>
            <a:r>
              <a:rPr sz="2880" spc="-102" dirty="0">
                <a:latin typeface="Lucida Sans Unicode"/>
                <a:cs typeface="Lucida Sans Unicode"/>
              </a:rPr>
              <a:t>t</a:t>
            </a:r>
            <a:r>
              <a:rPr spc="-102" dirty="0"/>
              <a:t>i</a:t>
            </a:r>
            <a:r>
              <a:rPr sz="2880" spc="-102" dirty="0">
                <a:latin typeface="Lucida Sans Unicode"/>
                <a:cs typeface="Lucida Sans Unicode"/>
              </a:rPr>
              <a:t>t</a:t>
            </a:r>
            <a:r>
              <a:rPr spc="-102" dirty="0"/>
              <a:t>i</a:t>
            </a:r>
            <a:r>
              <a:rPr sz="2880" spc="-102" dirty="0">
                <a:latin typeface="Lucida Sans Unicode"/>
                <a:cs typeface="Lucida Sans Unicode"/>
              </a:rPr>
              <a:t>v</a:t>
            </a:r>
            <a:r>
              <a:rPr spc="-102" dirty="0"/>
              <a:t>idade</a:t>
            </a:r>
            <a:r>
              <a:rPr spc="-245" dirty="0"/>
              <a:t> </a:t>
            </a:r>
            <a:r>
              <a:rPr spc="-126" dirty="0"/>
              <a:t>no</a:t>
            </a:r>
            <a:r>
              <a:rPr spc="-240" dirty="0"/>
              <a:t> </a:t>
            </a:r>
            <a:r>
              <a:rPr spc="-150" dirty="0"/>
              <a:t>me</a:t>
            </a:r>
            <a:r>
              <a:rPr sz="2880" spc="-150" dirty="0">
                <a:latin typeface="Lucida Sans Unicode"/>
                <a:cs typeface="Lucida Sans Unicode"/>
              </a:rPr>
              <a:t>r</a:t>
            </a:r>
            <a:r>
              <a:rPr spc="-150" dirty="0"/>
              <a:t>cado</a:t>
            </a:r>
            <a:r>
              <a:rPr spc="-245" dirty="0"/>
              <a:t> </a:t>
            </a:r>
            <a:r>
              <a:rPr spc="-120" dirty="0"/>
              <a:t>de</a:t>
            </a:r>
            <a:r>
              <a:rPr spc="-318" dirty="0"/>
              <a:t> </a:t>
            </a:r>
            <a:r>
              <a:rPr sz="2880" spc="-12" dirty="0">
                <a:latin typeface="Lucida Sans Unicode"/>
                <a:cs typeface="Lucida Sans Unicode"/>
              </a:rPr>
              <a:t>tr</a:t>
            </a:r>
            <a:r>
              <a:rPr spc="-12" dirty="0"/>
              <a:t>abalho</a:t>
            </a:r>
            <a:endParaRPr sz="2880" dirty="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63296" y="1766953"/>
            <a:ext cx="5699504" cy="3810210"/>
          </a:xfrm>
          <a:prstGeom prst="rect">
            <a:avLst/>
          </a:prstGeom>
        </p:spPr>
        <p:txBody>
          <a:bodyPr vert="horz" wrap="square" lIns="0" tIns="149352" rIns="0" bIns="0" rtlCol="0">
            <a:spAutoFit/>
          </a:bodyPr>
          <a:lstStyle/>
          <a:p>
            <a:pPr marL="15240">
              <a:spcBef>
                <a:spcPts val="1176"/>
              </a:spcBef>
            </a:pPr>
            <a:r>
              <a:rPr sz="24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Impacto do Capitalismo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328" marR="368808" indent="-214884">
              <a:lnSpc>
                <a:spcPct val="108900"/>
              </a:lnSpc>
              <a:spcBef>
                <a:spcPts val="822"/>
              </a:spcBef>
              <a:buSzPct val="87096"/>
              <a:buFont typeface="Calibri"/>
              <a:buChar char="•"/>
              <a:tabLst>
                <a:tab pos="341376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sistema capitalista influencia diretamente o 	mercado de trabalho, promovendo a competição 	entre os trabalhadores e as empresas.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328" marR="6096" indent="-214884">
              <a:lnSpc>
                <a:spcPct val="106900"/>
              </a:lnSpc>
              <a:spcBef>
                <a:spcPts val="858"/>
              </a:spcBef>
              <a:buSzPct val="87096"/>
              <a:buFont typeface="Calibri"/>
              <a:buChar char="•"/>
              <a:tabLst>
                <a:tab pos="341376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busca pelo lucro e crescimento econômico leva as 	empresas a adotarem práticas competitivas para se 	destacarem no mercado.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328" marR="39624" indent="-214884">
              <a:lnSpc>
                <a:spcPct val="107500"/>
              </a:lnSpc>
              <a:spcBef>
                <a:spcPts val="840"/>
              </a:spcBef>
              <a:buSzPct val="87096"/>
              <a:buFont typeface="Calibri"/>
              <a:buChar char="•"/>
              <a:tabLst>
                <a:tab pos="341376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Isso cria um ambiente de pressão e competitividade 	no qual os trabalhadores precisam se adaptar e se 	destacar para conseguir emprego e progredir em 	suas carreiras.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543800" y="1766953"/>
            <a:ext cx="5623304" cy="3511474"/>
          </a:xfrm>
          <a:prstGeom prst="rect">
            <a:avLst/>
          </a:prstGeom>
        </p:spPr>
        <p:txBody>
          <a:bodyPr vert="horz" wrap="square" lIns="0" tIns="149352" rIns="0" bIns="0" rtlCol="0">
            <a:spAutoFit/>
          </a:bodyPr>
          <a:lstStyle/>
          <a:p>
            <a:pPr marL="15240">
              <a:spcBef>
                <a:spcPts val="1176"/>
              </a:spcBef>
            </a:pPr>
            <a:r>
              <a:rPr sz="24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Competitividade no Mercado de Trabalho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328" marR="633984" indent="-214884">
              <a:lnSpc>
                <a:spcPct val="108900"/>
              </a:lnSpc>
              <a:spcBef>
                <a:spcPts val="822"/>
              </a:spcBef>
              <a:buSzPct val="87096"/>
              <a:buFont typeface="Calibri"/>
              <a:buChar char="•"/>
              <a:tabLst>
                <a:tab pos="341376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competitividade no mercado de trabalho é 	impulsionada pela demanda por profissionais 	altamente qualificados e especializados.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328" marR="64008" indent="-214884">
              <a:lnSpc>
                <a:spcPct val="107500"/>
              </a:lnSpc>
              <a:spcBef>
                <a:spcPts val="840"/>
              </a:spcBef>
              <a:buSzPct val="87096"/>
              <a:buFont typeface="Calibri"/>
              <a:buChar char="•"/>
              <a:tabLst>
                <a:tab pos="341376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trabalhadores precisam adquirir habilidades 	relevantes, se manter atualizados e se destacar dos 	demais candidatos para conseguir empregos bem 	remunerados e estáveis.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328" marR="6096" indent="-214884">
              <a:lnSpc>
                <a:spcPct val="108900"/>
              </a:lnSpc>
              <a:spcBef>
                <a:spcPts val="810"/>
              </a:spcBef>
              <a:buSzPct val="87096"/>
              <a:buFont typeface="Calibri"/>
              <a:buChar char="•"/>
              <a:tabLst>
                <a:tab pos="341376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competição também pode levar a longas jornadas 	de trabalho, estresse e desigualdade salarial.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A8DB85E-A84B-0D47-5AB4-106372AC47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" y="234950"/>
            <a:ext cx="675827" cy="67582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</TotalTime>
  <Words>2763</Words>
  <Application>Microsoft Office PowerPoint</Application>
  <PresentationFormat>Personalizar</PresentationFormat>
  <Paragraphs>192</Paragraphs>
  <Slides>25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25</vt:i4>
      </vt:variant>
    </vt:vector>
  </HeadingPairs>
  <TitlesOfParts>
    <vt:vector size="32" baseType="lpstr">
      <vt:lpstr>Arial</vt:lpstr>
      <vt:lpstr>Calibri</vt:lpstr>
      <vt:lpstr>Lucida Sans Unicode</vt:lpstr>
      <vt:lpstr>Ryo Clean PlusN M</vt:lpstr>
      <vt:lpstr>Tahoma</vt:lpstr>
      <vt:lpstr>Times New Roman</vt:lpstr>
      <vt:lpstr>Office Theme</vt:lpstr>
      <vt:lpstr>Sociologia da Juventude</vt:lpstr>
      <vt:lpstr>Definição histórica da participação dos jovens na cultura ocidental</vt:lpstr>
      <vt:lpstr>Percepções tradicionais da sociedade sobre a 'voz da juventude'</vt:lpstr>
      <vt:lpstr>Movimento Hippie: Contraposição aos valores morais da época</vt:lpstr>
      <vt:lpstr>Ideais de 'paz e amor' e críticas à sociedade de consumo</vt:lpstr>
      <vt:lpstr>Impacto Cultural do Movimento na Percepção da Juventude</vt:lpstr>
      <vt:lpstr>Geração Yuppies: Transição para uma juventude mais conservadora</vt:lpstr>
      <vt:lpstr>Busca por sucesso profissional e conforto material</vt:lpstr>
      <vt:lpstr>Influência do capitalismo e competitividade no mercado de trabalho</vt:lpstr>
      <vt:lpstr>Globalização e Novos Movimentos Juvenis: O papel da globalização na formação de movimentos juvenis</vt:lpstr>
      <vt:lpstr>Exemplo do Movimento Punk como Crítica ao Sistema</vt:lpstr>
      <vt:lpstr>Década de 1980 e a Geração 'Z': Nascimento da geração 'Z' e seu contexto tecnológico</vt:lpstr>
      <vt:lpstr>Significado do termo 'zapping' na cultura juvenil</vt:lpstr>
      <vt:lpstr>Acomodação e facilidade de acesso à informação</vt:lpstr>
      <vt:lpstr>Juventude Atual e suas Demandas: Reflexão sobre a ausência de movimentos politizados</vt:lpstr>
      <vt:lpstr>Reconhecimento das formas atuais de manifestação da juventude</vt:lpstr>
      <vt:lpstr>Possíveis transformações futuras</vt:lpstr>
      <vt:lpstr>Comparação entre Gerações: Análise das diferentes formas de manifestação ao longo do tempo</vt:lpstr>
      <vt:lpstr>Similaridades e Diferenças Entre Movimentos de Diferentes Épocas</vt:lpstr>
      <vt:lpstr>Relação entre Gerações Passadas e Futuras: Como as experiências das gerações passadas influenciam as futuras</vt:lpstr>
      <vt:lpstr>Expectativas para o papel dos jovens na transformação social</vt:lpstr>
      <vt:lpstr>Perspectivas para o Futuro da Juventude na Sociedade</vt:lpstr>
      <vt:lpstr>Análise crítica das transformações sociais promovidas pela juventude</vt:lpstr>
      <vt:lpstr>Conclusão: Recapitulação dos principais pontos abordados</vt:lpstr>
      <vt:lpstr>Tarefa para a Classe: Discussão em grupo sobre a relevância das manifestações juvenis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Sociologia da Juventude</dc:title>
  <cp:lastModifiedBy>Rafael Silveira</cp:lastModifiedBy>
  <cp:revision>3</cp:revision>
  <dcterms:created xsi:type="dcterms:W3CDTF">2024-01-30T16:55:48Z</dcterms:created>
  <dcterms:modified xsi:type="dcterms:W3CDTF">2024-01-30T17:52:47Z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2024-01-30T00:00:00Z</vt:filetime>
  </property>
  <property fmtid="{D5CDD505-2E9C-101B-9397-08002B2CF9AE}" pid="3" name="Creator">
    <vt:lpwstr>Mozilla/5.0 (X11; Linux x86_64) AppleWebKit/537.36 (KHTML, like Gecko) HeadlessChrome/120.0.0.0 Safari/537.36</vt:lpwstr>
  </property>
  <property fmtid="{D5CDD505-2E9C-101B-9397-08002B2CF9AE}" pid="4" name="LastSaved">
    <vt:filetime>2024-01-30T00:00:00Z</vt:filetime>
  </property>
  <property fmtid="{D5CDD505-2E9C-101B-9397-08002B2CF9AE}" pid="5" name="Producer">
    <vt:lpwstr>pdf-lib (https://github.com/Hopding/pdf-lib)</vt:lpwstr>
  </property>
</Properties>
</file>