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3.jpg" ContentType="image/pn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68"/>
  </p:notesMasterIdLst>
  <p:sldIdLst>
    <p:sldId id="256" r:id="rId2"/>
    <p:sldId id="286" r:id="rId3"/>
    <p:sldId id="365" r:id="rId4"/>
    <p:sldId id="287" r:id="rId5"/>
    <p:sldId id="285" r:id="rId6"/>
    <p:sldId id="371" r:id="rId7"/>
    <p:sldId id="290" r:id="rId8"/>
    <p:sldId id="291" r:id="rId9"/>
    <p:sldId id="372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66" r:id="rId19"/>
    <p:sldId id="381" r:id="rId20"/>
    <p:sldId id="382" r:id="rId21"/>
    <p:sldId id="369" r:id="rId22"/>
    <p:sldId id="383" r:id="rId23"/>
    <p:sldId id="384" r:id="rId24"/>
    <p:sldId id="385" r:id="rId25"/>
    <p:sldId id="386" r:id="rId26"/>
    <p:sldId id="388" r:id="rId27"/>
    <p:sldId id="387" r:id="rId28"/>
    <p:sldId id="390" r:id="rId29"/>
    <p:sldId id="392" r:id="rId30"/>
    <p:sldId id="389" r:id="rId31"/>
    <p:sldId id="393" r:id="rId32"/>
    <p:sldId id="394" r:id="rId33"/>
    <p:sldId id="395" r:id="rId34"/>
    <p:sldId id="396" r:id="rId35"/>
    <p:sldId id="397" r:id="rId36"/>
    <p:sldId id="398" r:id="rId37"/>
    <p:sldId id="399" r:id="rId38"/>
    <p:sldId id="400" r:id="rId39"/>
    <p:sldId id="401" r:id="rId40"/>
    <p:sldId id="402" r:id="rId41"/>
    <p:sldId id="403" r:id="rId42"/>
    <p:sldId id="404" r:id="rId43"/>
    <p:sldId id="405" r:id="rId44"/>
    <p:sldId id="406" r:id="rId45"/>
    <p:sldId id="425" r:id="rId46"/>
    <p:sldId id="367" r:id="rId47"/>
    <p:sldId id="407" r:id="rId48"/>
    <p:sldId id="408" r:id="rId49"/>
    <p:sldId id="409" r:id="rId50"/>
    <p:sldId id="370" r:id="rId51"/>
    <p:sldId id="410" r:id="rId52"/>
    <p:sldId id="413" r:id="rId53"/>
    <p:sldId id="414" r:id="rId54"/>
    <p:sldId id="415" r:id="rId55"/>
    <p:sldId id="416" r:id="rId56"/>
    <p:sldId id="417" r:id="rId57"/>
    <p:sldId id="418" r:id="rId58"/>
    <p:sldId id="419" r:id="rId59"/>
    <p:sldId id="368" r:id="rId60"/>
    <p:sldId id="420" r:id="rId61"/>
    <p:sldId id="421" r:id="rId62"/>
    <p:sldId id="422" r:id="rId63"/>
    <p:sldId id="423" r:id="rId64"/>
    <p:sldId id="424" r:id="rId65"/>
    <p:sldId id="426" r:id="rId66"/>
    <p:sldId id="364" r:id="rId67"/>
  </p:sldIdLst>
  <p:sldSz cx="9144000" cy="6858000" type="screen4x3"/>
  <p:notesSz cx="6858000" cy="9144000"/>
  <p:embeddedFontLst>
    <p:embeddedFont>
      <p:font typeface="Shadows Into Light" panose="02000000000000000000" pitchFamily="2" charset="77"/>
      <p:regular r:id="rId69"/>
    </p:embeddedFont>
    <p:embeddedFont>
      <p:font typeface="Varela Round" pitchFamily="2" charset="-79"/>
      <p:regular r:id="rId7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  <a:srgbClr val="FC9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A57E67A-6A7F-47B6-9695-E7EB711E8E54}">
  <a:tblStyle styleId="{3A57E67A-6A7F-47B6-9695-E7EB711E8E5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58917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6898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5628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2039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3036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357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1426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5501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44342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73531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9516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9015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970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0632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8061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5295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839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1085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1200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yellow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630650" y="2655750"/>
            <a:ext cx="58827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reen">
  <p:cSld name="TITLE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630650" y="2655750"/>
            <a:ext cx="58827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magenta">
  <p:cSld name="TITLE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630650" y="2655750"/>
            <a:ext cx="58827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blue">
  <p:cSld name="TITLE_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630650" y="2655750"/>
            <a:ext cx="58827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027950" y="689775"/>
            <a:ext cx="7088100" cy="910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070325" y="1918650"/>
            <a:ext cx="7056300" cy="408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▧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7" name="Shape 27"/>
          <p:cNvSpPr/>
          <p:nvPr/>
        </p:nvSpPr>
        <p:spPr>
          <a:xfrm>
            <a:off x="3120675" y="1533250"/>
            <a:ext cx="3060325" cy="15325"/>
          </a:xfrm>
          <a:custGeom>
            <a:avLst/>
            <a:gdLst/>
            <a:ahLst/>
            <a:cxnLst/>
            <a:rect l="0" t="0" r="0" b="0"/>
            <a:pathLst>
              <a:path w="122413" h="613" extrusionOk="0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28" name="Shape 28"/>
          <p:cNvSpPr/>
          <p:nvPr/>
        </p:nvSpPr>
        <p:spPr>
          <a:xfrm>
            <a:off x="3068250" y="1577725"/>
            <a:ext cx="3226850" cy="15875"/>
          </a:xfrm>
          <a:custGeom>
            <a:avLst/>
            <a:gdLst/>
            <a:ahLst/>
            <a:cxnLst/>
            <a:rect l="0" t="0" r="0" b="0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109975" y="1831450"/>
            <a:ext cx="326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▧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915550" y="1831450"/>
            <a:ext cx="3155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▧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1027950" y="689775"/>
            <a:ext cx="7088100" cy="910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33" name="Shape 33"/>
          <p:cNvSpPr/>
          <p:nvPr/>
        </p:nvSpPr>
        <p:spPr>
          <a:xfrm>
            <a:off x="3120675" y="1533250"/>
            <a:ext cx="3060325" cy="15325"/>
          </a:xfrm>
          <a:custGeom>
            <a:avLst/>
            <a:gdLst/>
            <a:ahLst/>
            <a:cxnLst/>
            <a:rect l="0" t="0" r="0" b="0"/>
            <a:pathLst>
              <a:path w="122413" h="613" extrusionOk="0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34" name="Shape 34"/>
          <p:cNvSpPr/>
          <p:nvPr/>
        </p:nvSpPr>
        <p:spPr>
          <a:xfrm>
            <a:off x="3068250" y="1577725"/>
            <a:ext cx="3226850" cy="15875"/>
          </a:xfrm>
          <a:custGeom>
            <a:avLst/>
            <a:gdLst/>
            <a:ahLst/>
            <a:cxnLst/>
            <a:rect l="0" t="0" r="0" b="0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027950" y="689775"/>
            <a:ext cx="7088100" cy="910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/>
          <p:nvPr/>
        </p:nvSpPr>
        <p:spPr>
          <a:xfrm>
            <a:off x="3120675" y="1533250"/>
            <a:ext cx="3060325" cy="15325"/>
          </a:xfrm>
          <a:custGeom>
            <a:avLst/>
            <a:gdLst/>
            <a:ahLst/>
            <a:cxnLst/>
            <a:rect l="0" t="0" r="0" b="0"/>
            <a:pathLst>
              <a:path w="122413" h="613" extrusionOk="0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45" name="Shape 45"/>
          <p:cNvSpPr/>
          <p:nvPr/>
        </p:nvSpPr>
        <p:spPr>
          <a:xfrm>
            <a:off x="3068250" y="1577725"/>
            <a:ext cx="3226850" cy="15875"/>
          </a:xfrm>
          <a:custGeom>
            <a:avLst/>
            <a:gdLst/>
            <a:ahLst/>
            <a:cxnLst/>
            <a:rect l="0" t="0" r="0" b="0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24550" y="689775"/>
            <a:ext cx="7547700" cy="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70325" y="1918650"/>
            <a:ext cx="7056300" cy="40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505670"/>
              </a:buClr>
              <a:buSzPts val="2400"/>
              <a:buFont typeface="Varela Round"/>
              <a:buChar char="▧"/>
              <a:defRPr sz="24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2000"/>
              <a:buFont typeface="Varela Round"/>
              <a:buChar char="○"/>
              <a:defRPr sz="20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2000"/>
              <a:buFont typeface="Varela Round"/>
              <a:buChar char="■"/>
              <a:defRPr sz="20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●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○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■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●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○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■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7" r:id="rId7"/>
    <p:sldLayoutId id="2147483659" r:id="rId8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13.jp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Roma </a:t>
            </a:r>
            <a:endParaRPr/>
          </a:p>
        </p:txBody>
      </p:sp>
      <p:sp>
        <p:nvSpPr>
          <p:cNvPr id="106" name="Shape 106"/>
          <p:cNvSpPr/>
          <p:nvPr/>
        </p:nvSpPr>
        <p:spPr>
          <a:xfrm rot="-4140551">
            <a:off x="3130417" y="1884918"/>
            <a:ext cx="402308" cy="1167266"/>
          </a:xfrm>
          <a:custGeom>
            <a:avLst/>
            <a:gdLst/>
            <a:ahLst/>
            <a:cxnLst/>
            <a:rect l="0" t="0" r="0" b="0"/>
            <a:pathLst>
              <a:path w="30959" h="89819" extrusionOk="0">
                <a:moveTo>
                  <a:pt x="0" y="0"/>
                </a:moveTo>
                <a:cubicBezTo>
                  <a:pt x="5134" y="6917"/>
                  <a:pt x="29561" y="26535"/>
                  <a:pt x="30804" y="41505"/>
                </a:cubicBezTo>
                <a:cubicBezTo>
                  <a:pt x="32047" y="56474"/>
                  <a:pt x="11349" y="81766"/>
                  <a:pt x="7458" y="89819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pt-BR"/>
          </a:p>
        </p:txBody>
      </p:sp>
      <p:sp>
        <p:nvSpPr>
          <p:cNvPr id="107" name="Shape 107"/>
          <p:cNvSpPr/>
          <p:nvPr/>
        </p:nvSpPr>
        <p:spPr>
          <a:xfrm>
            <a:off x="2357422" y="4071942"/>
            <a:ext cx="4429156" cy="71438"/>
          </a:xfrm>
          <a:custGeom>
            <a:avLst/>
            <a:gdLst/>
            <a:ahLst/>
            <a:cxnLst/>
            <a:rect l="0" t="0" r="0" b="0"/>
            <a:pathLst>
              <a:path w="126135" h="1380" extrusionOk="0">
                <a:moveTo>
                  <a:pt x="0" y="973"/>
                </a:moveTo>
                <a:cubicBezTo>
                  <a:pt x="29074" y="973"/>
                  <a:pt x="58157" y="273"/>
                  <a:pt x="87224" y="973"/>
                </a:cubicBezTo>
                <a:cubicBezTo>
                  <a:pt x="100194" y="1285"/>
                  <a:pt x="113311" y="1974"/>
                  <a:pt x="126135" y="0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sp>
        <p:nvSpPr>
          <p:cNvPr id="108" name="Shape 108"/>
          <p:cNvSpPr/>
          <p:nvPr/>
        </p:nvSpPr>
        <p:spPr>
          <a:xfrm>
            <a:off x="2357422" y="4071942"/>
            <a:ext cx="4286280" cy="45719"/>
          </a:xfrm>
          <a:custGeom>
            <a:avLst/>
            <a:gdLst/>
            <a:ahLst/>
            <a:cxnLst/>
            <a:rect l="0" t="0" r="0" b="0"/>
            <a:pathLst>
              <a:path w="127108" h="1657" extrusionOk="0">
                <a:moveTo>
                  <a:pt x="0" y="1657"/>
                </a:moveTo>
                <a:cubicBezTo>
                  <a:pt x="42249" y="-1531"/>
                  <a:pt x="84738" y="1008"/>
                  <a:pt x="127108" y="1008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cxnSp>
        <p:nvCxnSpPr>
          <p:cNvPr id="109" name="Shape 109"/>
          <p:cNvCxnSpPr/>
          <p:nvPr/>
        </p:nvCxnSpPr>
        <p:spPr>
          <a:xfrm rot="10800000" flipH="1">
            <a:off x="5572132" y="2071678"/>
            <a:ext cx="291900" cy="5430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stealth" w="lg" len="lg"/>
            <a:tailEnd type="none" w="lg" len="lg"/>
          </a:ln>
        </p:spPr>
      </p:cxnSp>
      <p:sp>
        <p:nvSpPr>
          <p:cNvPr id="110" name="Shape 110"/>
          <p:cNvSpPr/>
          <p:nvPr/>
        </p:nvSpPr>
        <p:spPr>
          <a:xfrm>
            <a:off x="3571868" y="2714620"/>
            <a:ext cx="2143140" cy="1285884"/>
          </a:xfrm>
          <a:custGeom>
            <a:avLst/>
            <a:gdLst/>
            <a:ahLst/>
            <a:cxnLst/>
            <a:rect l="0" t="0" r="0" b="0"/>
            <a:pathLst>
              <a:path w="53808" h="41004" extrusionOk="0">
                <a:moveTo>
                  <a:pt x="33350" y="2267"/>
                </a:moveTo>
                <a:cubicBezTo>
                  <a:pt x="29864" y="1270"/>
                  <a:pt x="26130" y="-694"/>
                  <a:pt x="22650" y="321"/>
                </a:cubicBezTo>
                <a:cubicBezTo>
                  <a:pt x="10876" y="3755"/>
                  <a:pt x="-4822" y="20012"/>
                  <a:pt x="1573" y="30477"/>
                </a:cubicBezTo>
                <a:cubicBezTo>
                  <a:pt x="7821" y="40700"/>
                  <a:pt x="25332" y="42677"/>
                  <a:pt x="36593" y="38583"/>
                </a:cubicBezTo>
                <a:cubicBezTo>
                  <a:pt x="46488" y="34984"/>
                  <a:pt x="56459" y="21658"/>
                  <a:pt x="53130" y="11670"/>
                </a:cubicBezTo>
                <a:cubicBezTo>
                  <a:pt x="49951" y="2136"/>
                  <a:pt x="34186" y="-1055"/>
                  <a:pt x="24595" y="1943"/>
                </a:cubicBezTo>
                <a:cubicBezTo>
                  <a:pt x="14086" y="5228"/>
                  <a:pt x="2158" y="13741"/>
                  <a:pt x="600" y="24641"/>
                </a:cubicBezTo>
                <a:cubicBezTo>
                  <a:pt x="-77" y="29379"/>
                  <a:pt x="2605" y="35236"/>
                  <a:pt x="6761" y="37611"/>
                </a:cubicBezTo>
                <a:cubicBezTo>
                  <a:pt x="15326" y="42504"/>
                  <a:pt x="29292" y="42316"/>
                  <a:pt x="36268" y="35341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sp>
        <p:nvSpPr>
          <p:cNvPr id="8" name="TextBox 7"/>
          <p:cNvSpPr txBox="1"/>
          <p:nvPr/>
        </p:nvSpPr>
        <p:spPr>
          <a:xfrm>
            <a:off x="3714744" y="5286388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solidFill>
                  <a:schemeClr val="bg1"/>
                </a:solidFill>
                <a:latin typeface="Shadows Into Light" charset="0"/>
              </a:rPr>
              <a:t>Professor Edu</a:t>
            </a:r>
          </a:p>
        </p:txBody>
      </p:sp>
      <p:pic>
        <p:nvPicPr>
          <p:cNvPr id="11" name="Picture 10" descr="logo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5715016"/>
            <a:ext cx="2429306" cy="774577"/>
          </a:xfrm>
          <a:prstGeom prst="rect">
            <a:avLst/>
          </a:prstGeom>
        </p:spPr>
      </p:pic>
      <p:pic>
        <p:nvPicPr>
          <p:cNvPr id="15" name="Picture 14" descr="Panteão_Roman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1"/>
            <a:ext cx="1500047" cy="2214554"/>
          </a:xfrm>
          <a:prstGeom prst="rect">
            <a:avLst/>
          </a:prstGeom>
        </p:spPr>
      </p:pic>
      <p:pic>
        <p:nvPicPr>
          <p:cNvPr id="16" name="Picture 15" descr="knight-151088_960_720 (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3923" y="2000240"/>
            <a:ext cx="1730077" cy="3357562"/>
          </a:xfrm>
          <a:prstGeom prst="rect">
            <a:avLst/>
          </a:prstGeom>
        </p:spPr>
      </p:pic>
      <p:pic>
        <p:nvPicPr>
          <p:cNvPr id="19" name="Picture 18" descr="slide-image-3c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305489"/>
            <a:ext cx="4219582" cy="2552511"/>
          </a:xfrm>
          <a:prstGeom prst="rect">
            <a:avLst/>
          </a:prstGeom>
        </p:spPr>
      </p:pic>
      <p:pic>
        <p:nvPicPr>
          <p:cNvPr id="20" name="Picture 19" descr="Paula_y_el_Imperio_Romano_-_Cesar (1)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9322" y="0"/>
            <a:ext cx="1790700" cy="2190750"/>
          </a:xfrm>
          <a:prstGeom prst="rect">
            <a:avLst/>
          </a:prstGeom>
        </p:spPr>
      </p:pic>
      <p:pic>
        <p:nvPicPr>
          <p:cNvPr id="21" name="Picture 20" descr="250px-LupaCapitolina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372876">
            <a:off x="1237939" y="645372"/>
            <a:ext cx="2381583" cy="17909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55576" y="1600275"/>
            <a:ext cx="3888432" cy="4637037"/>
          </a:xfrm>
        </p:spPr>
        <p:txBody>
          <a:bodyPr/>
          <a:lstStyle/>
          <a:p>
            <a:pPr marL="0" indent="0" algn="ctr">
              <a:buNone/>
            </a:pPr>
            <a:r>
              <a:rPr lang="pt-BR" sz="2000" dirty="0">
                <a:solidFill>
                  <a:srgbClr val="FF0000"/>
                </a:solidFill>
              </a:rPr>
              <a:t>Patrícios</a:t>
            </a:r>
          </a:p>
          <a:p>
            <a:pPr marL="0" indent="0"/>
            <a:r>
              <a:rPr lang="pt-BR" sz="2000" dirty="0"/>
              <a:t>Grandes e médios proprietários de terras;</a:t>
            </a:r>
          </a:p>
          <a:p>
            <a:pPr marL="0" indent="0"/>
            <a:r>
              <a:rPr lang="pt-BR" sz="2000" dirty="0"/>
              <a:t>Topo da pirâmide social;</a:t>
            </a:r>
          </a:p>
          <a:p>
            <a:pPr marL="0" indent="0"/>
            <a:r>
              <a:rPr lang="pt-BR" sz="2000" dirty="0"/>
              <a:t>Detinham o poder político;</a:t>
            </a:r>
          </a:p>
          <a:p>
            <a:pPr marL="0" indent="0"/>
            <a:endParaRPr lang="pt-BR" sz="2000" dirty="0"/>
          </a:p>
          <a:p>
            <a:pPr marL="0" indent="0" algn="ctr">
              <a:buNone/>
            </a:pPr>
            <a:r>
              <a:rPr lang="pt-BR" sz="2000" dirty="0">
                <a:solidFill>
                  <a:srgbClr val="FF0000"/>
                </a:solidFill>
              </a:rPr>
              <a:t>Clientes</a:t>
            </a:r>
          </a:p>
          <a:p>
            <a:pPr marL="0" indent="0"/>
            <a:r>
              <a:rPr lang="pt-BR" sz="2000" dirty="0" err="1"/>
              <a:t>Ex-escravos</a:t>
            </a:r>
            <a:r>
              <a:rPr lang="pt-BR" sz="2000" dirty="0"/>
              <a:t> ou filhos deles;</a:t>
            </a:r>
          </a:p>
          <a:p>
            <a:pPr marL="0" indent="0"/>
            <a:r>
              <a:rPr lang="pt-BR" sz="2000" dirty="0"/>
              <a:t>Livres;</a:t>
            </a:r>
          </a:p>
          <a:p>
            <a:pPr marL="0" indent="0"/>
            <a:r>
              <a:rPr lang="pt-BR" sz="2000" dirty="0"/>
              <a:t>Dependiam dos Patrícios que lhes davam terras em troca de proteção e serviços;</a:t>
            </a:r>
          </a:p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2"/>
          </p:nvPr>
        </p:nvSpPr>
        <p:spPr>
          <a:xfrm>
            <a:off x="4752020" y="1600275"/>
            <a:ext cx="3636404" cy="4637037"/>
          </a:xfrm>
        </p:spPr>
        <p:txBody>
          <a:bodyPr/>
          <a:lstStyle/>
          <a:p>
            <a:pPr marL="114300" indent="0" algn="ctr">
              <a:buNone/>
            </a:pPr>
            <a:r>
              <a:rPr lang="pt-BR" sz="2000" dirty="0">
                <a:solidFill>
                  <a:srgbClr val="FF0000"/>
                </a:solidFill>
              </a:rPr>
              <a:t>Plebeus</a:t>
            </a:r>
          </a:p>
          <a:p>
            <a:r>
              <a:rPr lang="pt-BR" sz="2000" dirty="0"/>
              <a:t>Povos vencidos em guerra ou estrangeiros;</a:t>
            </a:r>
          </a:p>
          <a:p>
            <a:r>
              <a:rPr lang="pt-BR" sz="2000" dirty="0"/>
              <a:t>Excluídos da política;</a:t>
            </a:r>
          </a:p>
          <a:p>
            <a:r>
              <a:rPr lang="pt-BR" sz="2000" dirty="0"/>
              <a:t>Trabalho no campo e artesanato;</a:t>
            </a:r>
          </a:p>
          <a:p>
            <a:endParaRPr lang="pt-BR" sz="2000" dirty="0"/>
          </a:p>
          <a:p>
            <a:pPr marL="114300" indent="0" algn="ctr">
              <a:buNone/>
            </a:pPr>
            <a:r>
              <a:rPr lang="pt-BR" sz="2000" dirty="0">
                <a:solidFill>
                  <a:srgbClr val="FF0000"/>
                </a:solidFill>
              </a:rPr>
              <a:t>Escravos</a:t>
            </a:r>
          </a:p>
          <a:p>
            <a:r>
              <a:rPr lang="pt-BR" sz="2000" dirty="0"/>
              <a:t>Pouco numerosos nesse período;</a:t>
            </a:r>
          </a:p>
          <a:p>
            <a:r>
              <a:rPr lang="pt-BR" sz="2000" dirty="0"/>
              <a:t>Escravidão por dívidas;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Sociedade Romana</a:t>
            </a:r>
          </a:p>
        </p:txBody>
      </p:sp>
      <p:sp>
        <p:nvSpPr>
          <p:cNvPr id="5" name="Shape 322"/>
          <p:cNvSpPr/>
          <p:nvPr/>
        </p:nvSpPr>
        <p:spPr>
          <a:xfrm>
            <a:off x="1835696" y="1600275"/>
            <a:ext cx="1692188" cy="532580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sp>
        <p:nvSpPr>
          <p:cNvPr id="6" name="Shape 322"/>
          <p:cNvSpPr/>
          <p:nvPr/>
        </p:nvSpPr>
        <p:spPr>
          <a:xfrm>
            <a:off x="1979712" y="3861048"/>
            <a:ext cx="1548172" cy="504056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sp>
        <p:nvSpPr>
          <p:cNvPr id="7" name="Shape 322"/>
          <p:cNvSpPr/>
          <p:nvPr/>
        </p:nvSpPr>
        <p:spPr>
          <a:xfrm>
            <a:off x="5724128" y="1600275"/>
            <a:ext cx="1692188" cy="532580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sp>
        <p:nvSpPr>
          <p:cNvPr id="8" name="Shape 322"/>
          <p:cNvSpPr/>
          <p:nvPr/>
        </p:nvSpPr>
        <p:spPr>
          <a:xfrm>
            <a:off x="5807861" y="4179870"/>
            <a:ext cx="1692188" cy="532580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7834">
            <a:off x="161864" y="80811"/>
            <a:ext cx="1115414" cy="21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33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69446"/>
            <a:ext cx="7704856" cy="563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38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Clientelismo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55576" y="1600275"/>
            <a:ext cx="7632848" cy="4637037"/>
          </a:xfrm>
        </p:spPr>
        <p:txBody>
          <a:bodyPr/>
          <a:lstStyle/>
          <a:p>
            <a:pPr algn="just"/>
            <a:r>
              <a:rPr lang="pt-BR" dirty="0"/>
              <a:t>Roma Antiga;</a:t>
            </a:r>
          </a:p>
          <a:p>
            <a:pPr algn="just"/>
            <a:r>
              <a:rPr lang="pt-BR" dirty="0"/>
              <a:t>Relação de dependência econômica e política;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Indivíduo de posição mais elevada (</a:t>
            </a:r>
            <a:r>
              <a:rPr lang="pt-BR" dirty="0" err="1">
                <a:solidFill>
                  <a:srgbClr val="FF0000"/>
                </a:solidFill>
              </a:rPr>
              <a:t>Patronus</a:t>
            </a:r>
            <a:r>
              <a:rPr lang="pt-BR" dirty="0"/>
              <a:t>) protege seus clientes, defende-os em juízo; testemunha a seu favor e destina suas terras para o cultivo;</a:t>
            </a:r>
          </a:p>
          <a:p>
            <a:pPr algn="just"/>
            <a:r>
              <a:rPr lang="pt-BR" dirty="0">
                <a:solidFill>
                  <a:srgbClr val="FF0000"/>
                </a:solidFill>
              </a:rPr>
              <a:t>Clientes:</a:t>
            </a:r>
            <a:r>
              <a:rPr lang="pt-BR" dirty="0"/>
              <a:t> retribuem mostrando submissão e deferência, obedecem e auxiliam de diversas maneiras: defendendo com armas, testemunhando, ajuda financeira.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6647">
            <a:off x="7653192" y="95212"/>
            <a:ext cx="1333426" cy="258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59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55576" y="1600275"/>
            <a:ext cx="3888432" cy="4637037"/>
          </a:xfrm>
        </p:spPr>
        <p:txBody>
          <a:bodyPr/>
          <a:lstStyle/>
          <a:p>
            <a:pPr marL="0" indent="0" algn="ctr">
              <a:buNone/>
            </a:pPr>
            <a:r>
              <a:rPr lang="pt-BR" sz="3200" dirty="0">
                <a:solidFill>
                  <a:srgbClr val="FF0000"/>
                </a:solidFill>
              </a:rPr>
              <a:t>Área Urbana</a:t>
            </a:r>
          </a:p>
          <a:p>
            <a:pPr marL="0" indent="0" algn="ctr">
              <a:buNone/>
            </a:pPr>
            <a:endParaRPr lang="pt-BR" sz="32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t-BR" sz="3200" dirty="0"/>
              <a:t>Terrenos alagadiços drenados para ceder lugar às instituições administrativas.</a:t>
            </a:r>
          </a:p>
          <a:p>
            <a:pPr marL="0" indent="0" algn="ctr">
              <a:buNone/>
            </a:pPr>
            <a:endParaRPr lang="pt-BR" sz="2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BR" sz="2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BR" sz="2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BR" sz="2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BR" sz="2000" dirty="0">
              <a:solidFill>
                <a:srgbClr val="FF0000"/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2"/>
          </p:nvPr>
        </p:nvSpPr>
        <p:spPr>
          <a:xfrm>
            <a:off x="4752020" y="1600275"/>
            <a:ext cx="3636404" cy="4637037"/>
          </a:xfrm>
        </p:spPr>
        <p:txBody>
          <a:bodyPr/>
          <a:lstStyle/>
          <a:p>
            <a:pPr marL="114300" indent="0" algn="ctr">
              <a:buNone/>
            </a:pPr>
            <a:r>
              <a:rPr lang="pt-BR" sz="3200" dirty="0">
                <a:solidFill>
                  <a:srgbClr val="FF0000"/>
                </a:solidFill>
              </a:rPr>
              <a:t>Área Rural</a:t>
            </a:r>
          </a:p>
          <a:p>
            <a:pPr marL="114300" indent="0" algn="ctr">
              <a:buNone/>
            </a:pPr>
            <a:r>
              <a:rPr lang="pt-BR" sz="3200" dirty="0"/>
              <a:t>Destinada à produção de alimentos.</a:t>
            </a:r>
          </a:p>
          <a:p>
            <a:endParaRPr lang="pt-BR" sz="3200" dirty="0"/>
          </a:p>
          <a:p>
            <a:pPr marL="114300" indent="0" algn="ctr">
              <a:buNone/>
            </a:pPr>
            <a:r>
              <a:rPr lang="pt-BR" sz="3200" dirty="0">
                <a:solidFill>
                  <a:srgbClr val="FF0000"/>
                </a:solidFill>
              </a:rPr>
              <a:t>Produção Agrícola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950" y="836711"/>
            <a:ext cx="7088100" cy="936105"/>
          </a:xfrm>
        </p:spPr>
        <p:txBody>
          <a:bodyPr/>
          <a:lstStyle/>
          <a:p>
            <a:r>
              <a:rPr lang="pt-BR" sz="6000" dirty="0">
                <a:solidFill>
                  <a:srgbClr val="FF0000"/>
                </a:solidFill>
              </a:rPr>
              <a:t>Economia</a:t>
            </a:r>
          </a:p>
        </p:txBody>
      </p:sp>
      <p:sp>
        <p:nvSpPr>
          <p:cNvPr id="5" name="Shape 322"/>
          <p:cNvSpPr/>
          <p:nvPr/>
        </p:nvSpPr>
        <p:spPr>
          <a:xfrm>
            <a:off x="1027950" y="1600275"/>
            <a:ext cx="3256018" cy="910500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sp>
        <p:nvSpPr>
          <p:cNvPr id="7" name="Shape 322"/>
          <p:cNvSpPr/>
          <p:nvPr/>
        </p:nvSpPr>
        <p:spPr>
          <a:xfrm>
            <a:off x="5364088" y="1600274"/>
            <a:ext cx="2520280" cy="820613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sp>
        <p:nvSpPr>
          <p:cNvPr id="8" name="Shape 322"/>
          <p:cNvSpPr/>
          <p:nvPr/>
        </p:nvSpPr>
        <p:spPr>
          <a:xfrm>
            <a:off x="5364088" y="4221088"/>
            <a:ext cx="2520280" cy="1512168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pic>
        <p:nvPicPr>
          <p:cNvPr id="10" name="Picture 6" descr="icone-jardinagem-manutencao-de-jardi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126" y="5149880"/>
            <a:ext cx="1658104" cy="1670809"/>
          </a:xfrm>
          <a:prstGeom prst="rect">
            <a:avLst/>
          </a:prstGeom>
        </p:spPr>
      </p:pic>
      <p:pic>
        <p:nvPicPr>
          <p:cNvPr id="11" name="Picture 7" descr="icone-jardinagem-plantaca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6112" y="313848"/>
            <a:ext cx="1505671" cy="1644121"/>
          </a:xfrm>
          <a:prstGeom prst="rect">
            <a:avLst/>
          </a:prstGeom>
        </p:spPr>
      </p:pic>
      <p:sp>
        <p:nvSpPr>
          <p:cNvPr id="12" name="Multiplicar 11"/>
          <p:cNvSpPr/>
          <p:nvPr/>
        </p:nvSpPr>
        <p:spPr>
          <a:xfrm>
            <a:off x="3958600" y="1772816"/>
            <a:ext cx="1529443" cy="2296944"/>
          </a:xfrm>
          <a:prstGeom prst="mathMultiply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4154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z="2400"/>
              <a:t>4 </a:t>
            </a:r>
            <a:r>
              <a:rPr lang="pt-BR" sz="2400" dirty="0"/>
              <a:t>reis de origem latina e sabina;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3 reis de origem etrusca;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Rei: chefe religioso, administrativo e jurídico.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15550" y="1831450"/>
            <a:ext cx="3442664" cy="4169318"/>
          </a:xfrm>
        </p:spPr>
        <p:txBody>
          <a:bodyPr/>
          <a:lstStyle/>
          <a:p>
            <a:pPr marL="114300" indent="0" algn="ctr">
              <a:buNone/>
            </a:pPr>
            <a:r>
              <a:rPr lang="pt-BR" sz="2000" dirty="0"/>
              <a:t>Rômulo, Numa </a:t>
            </a:r>
            <a:r>
              <a:rPr lang="pt-BR" sz="2000" dirty="0" err="1"/>
              <a:t>Pompílio</a:t>
            </a:r>
            <a:r>
              <a:rPr lang="pt-BR" sz="2000" dirty="0"/>
              <a:t>, Túlio </a:t>
            </a:r>
            <a:r>
              <a:rPr lang="pt-BR" sz="2000" dirty="0" err="1"/>
              <a:t>Hostílio</a:t>
            </a:r>
            <a:r>
              <a:rPr lang="pt-BR" sz="2000" dirty="0"/>
              <a:t> e </a:t>
            </a:r>
            <a:r>
              <a:rPr lang="pt-BR" sz="2000" dirty="0" err="1"/>
              <a:t>Anco</a:t>
            </a:r>
            <a:r>
              <a:rPr lang="pt-BR" sz="2000" dirty="0"/>
              <a:t> Márcio.</a:t>
            </a:r>
          </a:p>
          <a:p>
            <a:pPr marL="114300" indent="0" algn="ctr">
              <a:buNone/>
            </a:pPr>
            <a:endParaRPr lang="pt-BR" sz="2000" dirty="0"/>
          </a:p>
          <a:p>
            <a:pPr marL="114300" indent="0" algn="ctr">
              <a:buNone/>
            </a:pPr>
            <a:endParaRPr lang="pt-BR" sz="2000" dirty="0"/>
          </a:p>
          <a:p>
            <a:pPr marL="114300" indent="0" algn="ctr">
              <a:buNone/>
            </a:pPr>
            <a:r>
              <a:rPr lang="pt-BR" sz="2000" dirty="0"/>
              <a:t>Tarquínio, o Velho; Sérvio Túlio e Tarquínio, o Soberbo.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>
                <a:solidFill>
                  <a:srgbClr val="FF0000"/>
                </a:solidFill>
              </a:rPr>
              <a:t>Política</a:t>
            </a:r>
          </a:p>
        </p:txBody>
      </p:sp>
      <p:sp>
        <p:nvSpPr>
          <p:cNvPr id="7" name="Shape 322"/>
          <p:cNvSpPr/>
          <p:nvPr/>
        </p:nvSpPr>
        <p:spPr>
          <a:xfrm>
            <a:off x="4716016" y="3284984"/>
            <a:ext cx="3642198" cy="1512168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sp>
        <p:nvSpPr>
          <p:cNvPr id="8" name="Shape 322"/>
          <p:cNvSpPr/>
          <p:nvPr/>
        </p:nvSpPr>
        <p:spPr>
          <a:xfrm>
            <a:off x="4739974" y="1660018"/>
            <a:ext cx="3642198" cy="1512168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cxnSp>
        <p:nvCxnSpPr>
          <p:cNvPr id="9" name="Shape 325"/>
          <p:cNvCxnSpPr/>
          <p:nvPr/>
        </p:nvCxnSpPr>
        <p:spPr>
          <a:xfrm>
            <a:off x="3082267" y="3941442"/>
            <a:ext cx="2065797" cy="99626"/>
          </a:xfrm>
          <a:prstGeom prst="straightConnector1">
            <a:avLst/>
          </a:prstGeom>
          <a:noFill/>
          <a:ln w="9525" cap="flat" cmpd="sng">
            <a:solidFill>
              <a:srgbClr val="FF3300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1" name="Shape 325"/>
          <p:cNvCxnSpPr/>
          <p:nvPr/>
        </p:nvCxnSpPr>
        <p:spPr>
          <a:xfrm flipV="1">
            <a:off x="3850939" y="2342230"/>
            <a:ext cx="1364162" cy="285752"/>
          </a:xfrm>
          <a:prstGeom prst="straightConnector1">
            <a:avLst/>
          </a:prstGeom>
          <a:noFill/>
          <a:ln w="9525" cap="flat" cmpd="sng">
            <a:solidFill>
              <a:srgbClr val="FF3300"/>
            </a:solidFill>
            <a:prstDash val="dash"/>
            <a:round/>
            <a:headEnd type="none" w="lg" len="lg"/>
            <a:tailEnd type="triangle" w="lg" len="lg"/>
          </a:ln>
        </p:spPr>
      </p:cxnSp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080" y="4267433"/>
            <a:ext cx="1289968" cy="237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81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07826" y="1600275"/>
            <a:ext cx="4032148" cy="4637037"/>
          </a:xfrm>
        </p:spPr>
        <p:txBody>
          <a:bodyPr/>
          <a:lstStyle/>
          <a:p>
            <a:pPr algn="just"/>
            <a:r>
              <a:rPr lang="pt-BR" sz="2400" dirty="0"/>
              <a:t>Rei: controlado pelo</a:t>
            </a:r>
          </a:p>
          <a:p>
            <a:pPr algn="just"/>
            <a:endParaRPr lang="pt-BR" sz="2400" dirty="0"/>
          </a:p>
          <a:p>
            <a:pPr marL="114300" indent="0" algn="ctr">
              <a:buNone/>
            </a:pPr>
            <a:r>
              <a:rPr lang="pt-BR" sz="2400" dirty="0"/>
              <a:t>SENADO ou </a:t>
            </a:r>
          </a:p>
          <a:p>
            <a:pPr marL="114300" indent="0" algn="ctr">
              <a:buNone/>
            </a:pPr>
            <a:r>
              <a:rPr lang="pt-BR" sz="2400" dirty="0"/>
              <a:t>CONSELHO DOS ANCIÃOS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Composto por chefes de famílias patrícias;</a:t>
            </a:r>
          </a:p>
          <a:p>
            <a:pPr algn="just"/>
            <a:r>
              <a:rPr lang="pt-BR" sz="2400" dirty="0"/>
              <a:t>Elegiam o rei e limitavam os seus poderes.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15550" y="1831450"/>
            <a:ext cx="3442664" cy="4169318"/>
          </a:xfrm>
        </p:spPr>
        <p:txBody>
          <a:bodyPr/>
          <a:lstStyle/>
          <a:p>
            <a:pPr marL="114300" indent="0" algn="ctr">
              <a:buNone/>
            </a:pPr>
            <a:r>
              <a:rPr lang="pt-BR" sz="2400" dirty="0"/>
              <a:t>ASSEMBLEIA OU CÚRIA</a:t>
            </a:r>
          </a:p>
          <a:p>
            <a:pPr marL="114300" indent="0" algn="ctr">
              <a:buNone/>
            </a:pPr>
            <a:endParaRPr lang="pt-BR" sz="2400" dirty="0"/>
          </a:p>
          <a:p>
            <a:pPr marL="114300" indent="0" algn="ctr">
              <a:buNone/>
            </a:pPr>
            <a:r>
              <a:rPr lang="pt-BR" sz="2400" dirty="0"/>
              <a:t>Participavam cidadãos em idade militar;</a:t>
            </a:r>
          </a:p>
          <a:p>
            <a:pPr marL="114300" indent="0" algn="ctr">
              <a:buNone/>
            </a:pPr>
            <a:endParaRPr lang="pt-BR" sz="2400" dirty="0"/>
          </a:p>
          <a:p>
            <a:pPr marL="114300" indent="0" algn="ctr">
              <a:buNone/>
            </a:pPr>
            <a:r>
              <a:rPr lang="pt-BR" sz="2400" dirty="0"/>
              <a:t>Aprovação </a:t>
            </a:r>
          </a:p>
          <a:p>
            <a:pPr marL="114300" indent="0" algn="ctr">
              <a:buNone/>
            </a:pPr>
            <a:r>
              <a:rPr lang="pt-BR" sz="2400" dirty="0"/>
              <a:t>das leis;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>
                <a:solidFill>
                  <a:srgbClr val="FF0000"/>
                </a:solidFill>
              </a:rPr>
              <a:t>Política</a:t>
            </a:r>
          </a:p>
        </p:txBody>
      </p:sp>
      <p:sp>
        <p:nvSpPr>
          <p:cNvPr id="7" name="Shape 322"/>
          <p:cNvSpPr/>
          <p:nvPr/>
        </p:nvSpPr>
        <p:spPr>
          <a:xfrm>
            <a:off x="1128494" y="2485106"/>
            <a:ext cx="3190811" cy="1456336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sp>
        <p:nvSpPr>
          <p:cNvPr id="8" name="Shape 322"/>
          <p:cNvSpPr/>
          <p:nvPr/>
        </p:nvSpPr>
        <p:spPr>
          <a:xfrm>
            <a:off x="5148064" y="1660018"/>
            <a:ext cx="2967986" cy="1396593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cxnSp>
        <p:nvCxnSpPr>
          <p:cNvPr id="9" name="Shape 325"/>
          <p:cNvCxnSpPr/>
          <p:nvPr/>
        </p:nvCxnSpPr>
        <p:spPr>
          <a:xfrm>
            <a:off x="3395614" y="2212792"/>
            <a:ext cx="2209284" cy="125716"/>
          </a:xfrm>
          <a:prstGeom prst="straightConnector1">
            <a:avLst/>
          </a:prstGeom>
          <a:noFill/>
          <a:ln w="9525" cap="flat" cmpd="sng">
            <a:solidFill>
              <a:srgbClr val="FF3300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1" name="Shape 325"/>
          <p:cNvCxnSpPr/>
          <p:nvPr/>
        </p:nvCxnSpPr>
        <p:spPr>
          <a:xfrm>
            <a:off x="1619672" y="2040104"/>
            <a:ext cx="864096" cy="596808"/>
          </a:xfrm>
          <a:prstGeom prst="straightConnector1">
            <a:avLst/>
          </a:prstGeom>
          <a:noFill/>
          <a:ln w="9525" cap="flat" cmpd="sng">
            <a:solidFill>
              <a:srgbClr val="FF3300"/>
            </a:solidFill>
            <a:prstDash val="dash"/>
            <a:round/>
            <a:headEnd type="none" w="lg" len="lg"/>
            <a:tailEnd type="triangle" w="lg" len="lg"/>
          </a:ln>
        </p:spPr>
      </p:cxnSp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999" y="4052410"/>
            <a:ext cx="1510430" cy="277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50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07826" y="1600275"/>
            <a:ext cx="3720158" cy="4637037"/>
          </a:xfrm>
        </p:spPr>
        <p:txBody>
          <a:bodyPr/>
          <a:lstStyle/>
          <a:p>
            <a:pPr marL="0" indent="0" algn="just"/>
            <a:r>
              <a:rPr lang="pt-BR" sz="2400" dirty="0"/>
              <a:t>Desenvolveram uma cultura urbana;</a:t>
            </a:r>
          </a:p>
          <a:p>
            <a:pPr marL="0" indent="0" algn="just"/>
            <a:endParaRPr lang="pt-BR" sz="2400" dirty="0"/>
          </a:p>
          <a:p>
            <a:pPr marL="0" indent="0" algn="just"/>
            <a:r>
              <a:rPr lang="pt-BR" sz="2400" dirty="0"/>
              <a:t>Governaram Roma com a Dinastia dos </a:t>
            </a:r>
            <a:r>
              <a:rPr lang="pt-BR" sz="2400" dirty="0" err="1"/>
              <a:t>Tarquínios</a:t>
            </a:r>
            <a:r>
              <a:rPr lang="pt-BR" sz="2400" dirty="0"/>
              <a:t>;</a:t>
            </a:r>
          </a:p>
          <a:p>
            <a:pPr marL="0" indent="0" algn="just"/>
            <a:endParaRPr lang="pt-BR" sz="2400" dirty="0"/>
          </a:p>
          <a:p>
            <a:pPr marL="0" indent="0" algn="just"/>
            <a:r>
              <a:rPr lang="pt-BR" sz="2400" dirty="0">
                <a:solidFill>
                  <a:srgbClr val="FF0000"/>
                </a:solidFill>
              </a:rPr>
              <a:t>Rei Sérvio Túlio</a:t>
            </a:r>
            <a:r>
              <a:rPr lang="pt-BR" sz="2400" dirty="0"/>
              <a:t>: reformas, benefícios para os Plebeus- acesso ao serviço militar;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0" y="1831450"/>
            <a:ext cx="3786214" cy="4261846"/>
          </a:xfrm>
        </p:spPr>
        <p:txBody>
          <a:bodyPr/>
          <a:lstStyle/>
          <a:p>
            <a:pPr marL="114300" indent="0" algn="ctr">
              <a:buNone/>
            </a:pPr>
            <a:r>
              <a:rPr lang="pt-BR" sz="2400" dirty="0">
                <a:solidFill>
                  <a:srgbClr val="FF0000"/>
                </a:solidFill>
              </a:rPr>
              <a:t>ASSEMBLEIA</a:t>
            </a:r>
          </a:p>
          <a:p>
            <a:pPr marL="114300" indent="0" algn="ctr">
              <a:buNone/>
            </a:pPr>
            <a:r>
              <a:rPr lang="pt-BR" sz="2400" dirty="0">
                <a:solidFill>
                  <a:srgbClr val="FF0000"/>
                </a:solidFill>
              </a:rPr>
              <a:t>CENTURIAL</a:t>
            </a:r>
          </a:p>
          <a:p>
            <a:pPr marL="114300" indent="0" algn="ctr">
              <a:buNone/>
            </a:pPr>
            <a:endParaRPr lang="pt-BR" sz="2400" dirty="0"/>
          </a:p>
          <a:p>
            <a:pPr marL="114300" indent="0" algn="ctr">
              <a:buNone/>
            </a:pPr>
            <a:r>
              <a:rPr lang="pt-BR" sz="2000" dirty="0"/>
              <a:t>Composta por soldados;</a:t>
            </a:r>
          </a:p>
          <a:p>
            <a:pPr marL="114300" indent="0" algn="ctr">
              <a:buNone/>
            </a:pPr>
            <a:endParaRPr lang="pt-BR" sz="2000" dirty="0"/>
          </a:p>
          <a:p>
            <a:pPr marL="114300" indent="0" algn="ctr">
              <a:buNone/>
            </a:pPr>
            <a:r>
              <a:rPr lang="pt-BR" sz="2000" dirty="0"/>
              <a:t>Deriva das </a:t>
            </a:r>
            <a:r>
              <a:rPr lang="pt-BR" sz="2000" dirty="0">
                <a:solidFill>
                  <a:srgbClr val="FF0000"/>
                </a:solidFill>
              </a:rPr>
              <a:t>Centúrias</a:t>
            </a:r>
            <a:r>
              <a:rPr lang="pt-BR" sz="2000" dirty="0"/>
              <a:t>: destacamentos de 100 soldados;</a:t>
            </a:r>
          </a:p>
          <a:p>
            <a:pPr marL="114300" indent="0" algn="ctr">
              <a:buNone/>
            </a:pPr>
            <a:endParaRPr lang="pt-BR" sz="2000" dirty="0"/>
          </a:p>
          <a:p>
            <a:pPr marL="114300" indent="0" algn="ctr">
              <a:buNone/>
            </a:pPr>
            <a:r>
              <a:rPr lang="pt-BR" sz="2000" dirty="0"/>
              <a:t>Conjunto de várias centúrias = uma </a:t>
            </a:r>
            <a:r>
              <a:rPr lang="pt-BR" sz="2000" dirty="0">
                <a:solidFill>
                  <a:srgbClr val="FF0000"/>
                </a:solidFill>
              </a:rPr>
              <a:t>legião romana</a:t>
            </a:r>
            <a:r>
              <a:rPr lang="pt-BR" sz="2000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>
                <a:solidFill>
                  <a:srgbClr val="FF0000"/>
                </a:solidFill>
              </a:rPr>
              <a:t>Política: influência dos Etruscos</a:t>
            </a:r>
          </a:p>
        </p:txBody>
      </p:sp>
      <p:sp>
        <p:nvSpPr>
          <p:cNvPr id="8" name="Shape 322"/>
          <p:cNvSpPr/>
          <p:nvPr/>
        </p:nvSpPr>
        <p:spPr>
          <a:xfrm>
            <a:off x="5148064" y="1660019"/>
            <a:ext cx="2520280" cy="1336934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cxnSp>
        <p:nvCxnSpPr>
          <p:cNvPr id="9" name="Shape 325"/>
          <p:cNvCxnSpPr/>
          <p:nvPr/>
        </p:nvCxnSpPr>
        <p:spPr>
          <a:xfrm flipV="1">
            <a:off x="3851920" y="2852936"/>
            <a:ext cx="1512168" cy="1800200"/>
          </a:xfrm>
          <a:prstGeom prst="straightConnector1">
            <a:avLst/>
          </a:prstGeom>
          <a:noFill/>
          <a:ln w="9525" cap="flat" cmpd="sng">
            <a:solidFill>
              <a:srgbClr val="FF3300"/>
            </a:solidFill>
            <a:prstDash val="dash"/>
            <a:round/>
            <a:headEnd type="none" w="lg" len="lg"/>
            <a:tailEnd type="triangle" w="lg" len="lg"/>
          </a:ln>
        </p:spPr>
      </p:cxnSp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8" y="0"/>
            <a:ext cx="916972" cy="168638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4097" y="-11125"/>
            <a:ext cx="1648925" cy="193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55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07826" y="1600275"/>
            <a:ext cx="4032148" cy="4637037"/>
          </a:xfrm>
        </p:spPr>
        <p:txBody>
          <a:bodyPr/>
          <a:lstStyle/>
          <a:p>
            <a:r>
              <a:rPr lang="pt-BR" sz="2400" dirty="0"/>
              <a:t>Último Rei Etrusco: Tarquínio, o Soberbo;</a:t>
            </a:r>
          </a:p>
          <a:p>
            <a:endParaRPr lang="pt-BR" sz="2400" dirty="0"/>
          </a:p>
          <a:p>
            <a:r>
              <a:rPr lang="pt-BR" sz="2400" dirty="0"/>
              <a:t>Deposto pelo Senado;</a:t>
            </a:r>
          </a:p>
          <a:p>
            <a:endParaRPr lang="pt-BR" sz="2400" dirty="0"/>
          </a:p>
          <a:p>
            <a:r>
              <a:rPr lang="pt-BR" sz="2400" dirty="0"/>
              <a:t>Por favorecer Plebeus;</a:t>
            </a:r>
          </a:p>
          <a:p>
            <a:endParaRPr lang="pt-BR" sz="2400" dirty="0"/>
          </a:p>
          <a:p>
            <a:r>
              <a:rPr lang="pt-BR" sz="2400" dirty="0"/>
              <a:t>509 a. C.</a:t>
            </a:r>
          </a:p>
          <a:p>
            <a:pPr algn="just"/>
            <a:endParaRPr lang="pt-BR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739974" y="1600275"/>
            <a:ext cx="3618240" cy="4400493"/>
          </a:xfrm>
        </p:spPr>
        <p:txBody>
          <a:bodyPr/>
          <a:lstStyle/>
          <a:p>
            <a:pPr marL="114300" indent="0" algn="ctr">
              <a:buNone/>
            </a:pPr>
            <a:r>
              <a:rPr lang="pt-BR" sz="2400" dirty="0"/>
              <a:t>Senado (composto pela Aristocracia)</a:t>
            </a:r>
          </a:p>
          <a:p>
            <a:pPr marL="114300" indent="0" algn="ctr">
              <a:buNone/>
            </a:pPr>
            <a:endParaRPr lang="pt-BR" sz="2400" dirty="0"/>
          </a:p>
          <a:p>
            <a:pPr marL="114300" indent="0" algn="ctr">
              <a:buNone/>
            </a:pPr>
            <a:r>
              <a:rPr lang="pt-BR" sz="2400" dirty="0"/>
              <a:t>Implantou a República</a:t>
            </a:r>
          </a:p>
          <a:p>
            <a:pPr marL="114300" indent="0" algn="ctr">
              <a:buNone/>
            </a:pPr>
            <a:endParaRPr lang="pt-BR" sz="2400" dirty="0"/>
          </a:p>
          <a:p>
            <a:pPr marL="114300" indent="0" algn="ctr">
              <a:buNone/>
            </a:pPr>
            <a:r>
              <a:rPr lang="pt-BR" sz="2400" dirty="0"/>
              <a:t>Fim do domínio Etrusco</a:t>
            </a:r>
          </a:p>
          <a:p>
            <a:pPr marL="114300" indent="0" algn="ctr">
              <a:buNone/>
            </a:pPr>
            <a:endParaRPr lang="pt-BR" sz="2400" dirty="0"/>
          </a:p>
          <a:p>
            <a:pPr marL="114300" indent="0" algn="ctr">
              <a:buNone/>
            </a:pPr>
            <a:r>
              <a:rPr lang="pt-BR" sz="2400" dirty="0"/>
              <a:t>Fim da Monarquia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>
                <a:solidFill>
                  <a:srgbClr val="FF0000"/>
                </a:solidFill>
              </a:rPr>
              <a:t>Política</a:t>
            </a:r>
          </a:p>
        </p:txBody>
      </p:sp>
      <p:cxnSp>
        <p:nvCxnSpPr>
          <p:cNvPr id="11" name="Shape 325"/>
          <p:cNvCxnSpPr/>
          <p:nvPr/>
        </p:nvCxnSpPr>
        <p:spPr>
          <a:xfrm>
            <a:off x="6549094" y="2510775"/>
            <a:ext cx="0" cy="486177"/>
          </a:xfrm>
          <a:prstGeom prst="straightConnector1">
            <a:avLst/>
          </a:prstGeom>
          <a:noFill/>
          <a:ln w="9525" cap="flat" cmpd="sng">
            <a:solidFill>
              <a:srgbClr val="FF3300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3" name="Shape 325"/>
          <p:cNvCxnSpPr/>
          <p:nvPr/>
        </p:nvCxnSpPr>
        <p:spPr>
          <a:xfrm>
            <a:off x="6544988" y="3459511"/>
            <a:ext cx="0" cy="486177"/>
          </a:xfrm>
          <a:prstGeom prst="straightConnector1">
            <a:avLst/>
          </a:prstGeom>
          <a:noFill/>
          <a:ln w="9525" cap="flat" cmpd="sng">
            <a:solidFill>
              <a:srgbClr val="FF3300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4" name="Shape 325"/>
          <p:cNvCxnSpPr/>
          <p:nvPr/>
        </p:nvCxnSpPr>
        <p:spPr>
          <a:xfrm>
            <a:off x="6544988" y="4605322"/>
            <a:ext cx="0" cy="486177"/>
          </a:xfrm>
          <a:prstGeom prst="straightConnector1">
            <a:avLst/>
          </a:prstGeom>
          <a:noFill/>
          <a:ln w="9525" cap="flat" cmpd="sng">
            <a:solidFill>
              <a:srgbClr val="FF3300"/>
            </a:solidFill>
            <a:prstDash val="dash"/>
            <a:round/>
            <a:headEnd type="none" w="lg" len="lg"/>
            <a:tailEnd type="triangle" w="lg" len="lg"/>
          </a:ln>
        </p:spPr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924" y="4267477"/>
            <a:ext cx="1334839" cy="259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07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ctrTitle" idx="4294967295"/>
          </p:nvPr>
        </p:nvSpPr>
        <p:spPr>
          <a:xfrm>
            <a:off x="685800" y="30255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FF3300"/>
                </a:solidFill>
              </a:rPr>
              <a:t>República</a:t>
            </a:r>
            <a:endParaRPr sz="6000" b="1" dirty="0">
              <a:solidFill>
                <a:srgbClr val="FF3300"/>
              </a:solidFill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ubTitle" idx="4294967295"/>
          </p:nvPr>
        </p:nvSpPr>
        <p:spPr>
          <a:xfrm>
            <a:off x="1414500" y="4365104"/>
            <a:ext cx="6315000" cy="12300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dirty="0"/>
              <a:t>509 a. C. a 27 a. C.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dirty="0"/>
              <a:t>Senado: órgão político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dirty="0"/>
              <a:t>Movimentos Sociais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dirty="0"/>
              <a:t>Governos Militares</a:t>
            </a:r>
            <a:endParaRPr dirty="0"/>
          </a:p>
        </p:txBody>
      </p:sp>
      <p:sp>
        <p:nvSpPr>
          <p:cNvPr id="150" name="Shape 150"/>
          <p:cNvSpPr/>
          <p:nvPr/>
        </p:nvSpPr>
        <p:spPr>
          <a:xfrm>
            <a:off x="3777525" y="1491575"/>
            <a:ext cx="1734900" cy="1702500"/>
          </a:xfrm>
          <a:prstGeom prst="wedgeEllipseCallout">
            <a:avLst>
              <a:gd name="adj1" fmla="val 463"/>
              <a:gd name="adj2" fmla="val 63799"/>
            </a:avLst>
          </a:prstGeom>
          <a:solidFill>
            <a:srgbClr val="FF33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78" y="1716887"/>
            <a:ext cx="1449193" cy="125187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3194074"/>
            <a:ext cx="4360359" cy="36463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49" y="3215957"/>
            <a:ext cx="4297061" cy="371198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5106">
            <a:off x="6332976" y="115835"/>
            <a:ext cx="2428875" cy="28860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" y="-108033"/>
            <a:ext cx="4107869" cy="321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1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>
                <a:solidFill>
                  <a:srgbClr val="FF0000"/>
                </a:solidFill>
              </a:rPr>
              <a:t>Senado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1918650"/>
            <a:ext cx="7632847" cy="4246654"/>
          </a:xfrm>
        </p:spPr>
        <p:txBody>
          <a:bodyPr/>
          <a:lstStyle/>
          <a:p>
            <a:pPr marL="114300" indent="0" algn="ctr">
              <a:buNone/>
            </a:pPr>
            <a:r>
              <a:rPr lang="pt-BR" dirty="0"/>
              <a:t>300 membros patrícios com cargos vitalícios</a:t>
            </a:r>
          </a:p>
          <a:p>
            <a:pPr marL="114300" indent="0" algn="ctr">
              <a:buNone/>
            </a:pPr>
            <a:endParaRPr lang="pt-BR" dirty="0"/>
          </a:p>
          <a:p>
            <a:pPr marL="114300" indent="0" algn="ctr">
              <a:buNone/>
            </a:pPr>
            <a:r>
              <a:rPr lang="pt-BR" sz="2400" dirty="0"/>
              <a:t>Proposta de Leis</a:t>
            </a:r>
          </a:p>
          <a:p>
            <a:pPr marL="114300" indent="0" algn="ctr">
              <a:buNone/>
            </a:pPr>
            <a:endParaRPr lang="pt-BR" sz="2400" dirty="0"/>
          </a:p>
          <a:p>
            <a:pPr marL="114300" indent="0" algn="ctr">
              <a:buNone/>
            </a:pPr>
            <a:r>
              <a:rPr lang="pt-BR" dirty="0"/>
              <a:t>Administração da Política interna e Externa</a:t>
            </a:r>
          </a:p>
          <a:p>
            <a:pPr marL="114300" indent="0" algn="ctr">
              <a:buNone/>
            </a:pPr>
            <a:endParaRPr lang="pt-BR" dirty="0"/>
          </a:p>
          <a:p>
            <a:pPr marL="114300" indent="0" algn="ctr">
              <a:buNone/>
            </a:pPr>
            <a:r>
              <a:rPr lang="pt-BR" sz="2400" dirty="0"/>
              <a:t>Auxiliado pelos Magistrados</a:t>
            </a:r>
          </a:p>
          <a:p>
            <a:pPr marL="114300" indent="0" algn="ctr">
              <a:buNone/>
            </a:pPr>
            <a:endParaRPr lang="pt-BR" sz="2400" dirty="0"/>
          </a:p>
          <a:p>
            <a:pPr marL="114300" indent="0" algn="ctr">
              <a:buNone/>
            </a:pPr>
            <a:r>
              <a:rPr lang="pt-BR" dirty="0"/>
              <a:t>Administração Pública</a:t>
            </a:r>
            <a:endParaRPr lang="pt-BR" sz="2400" dirty="0"/>
          </a:p>
        </p:txBody>
      </p:sp>
      <p:cxnSp>
        <p:nvCxnSpPr>
          <p:cNvPr id="11" name="Shape 325"/>
          <p:cNvCxnSpPr/>
          <p:nvPr/>
        </p:nvCxnSpPr>
        <p:spPr>
          <a:xfrm>
            <a:off x="4644008" y="2420888"/>
            <a:ext cx="0" cy="486177"/>
          </a:xfrm>
          <a:prstGeom prst="straightConnector1">
            <a:avLst/>
          </a:prstGeom>
          <a:noFill/>
          <a:ln w="9525" cap="flat" cmpd="sng">
            <a:solidFill>
              <a:srgbClr val="FF3300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3" name="Shape 325"/>
          <p:cNvCxnSpPr/>
          <p:nvPr/>
        </p:nvCxnSpPr>
        <p:spPr>
          <a:xfrm>
            <a:off x="4644008" y="3284984"/>
            <a:ext cx="0" cy="486177"/>
          </a:xfrm>
          <a:prstGeom prst="straightConnector1">
            <a:avLst/>
          </a:prstGeom>
          <a:noFill/>
          <a:ln w="9525" cap="flat" cmpd="sng">
            <a:solidFill>
              <a:srgbClr val="FF3300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4" name="Shape 325"/>
          <p:cNvCxnSpPr/>
          <p:nvPr/>
        </p:nvCxnSpPr>
        <p:spPr>
          <a:xfrm>
            <a:off x="4644008" y="4221088"/>
            <a:ext cx="0" cy="486177"/>
          </a:xfrm>
          <a:prstGeom prst="straightConnector1">
            <a:avLst/>
          </a:prstGeom>
          <a:noFill/>
          <a:ln w="9525" cap="flat" cmpd="sng">
            <a:solidFill>
              <a:srgbClr val="FF3300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9" name="Shape 325"/>
          <p:cNvCxnSpPr/>
          <p:nvPr/>
        </p:nvCxnSpPr>
        <p:spPr>
          <a:xfrm>
            <a:off x="4665216" y="5085184"/>
            <a:ext cx="0" cy="486177"/>
          </a:xfrm>
          <a:prstGeom prst="straightConnector1">
            <a:avLst/>
          </a:prstGeom>
          <a:noFill/>
          <a:ln w="9525" cap="flat" cmpd="sng">
            <a:solidFill>
              <a:srgbClr val="FF3300"/>
            </a:solidFill>
            <a:prstDash val="dash"/>
            <a:round/>
            <a:headEnd type="none" w="lg" len="lg"/>
            <a:tailEnd type="triangle" w="lg" len="lg"/>
          </a:ln>
        </p:spPr>
      </p:cxn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5" y="3989504"/>
            <a:ext cx="24288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92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787" y="1831450"/>
            <a:ext cx="3143272" cy="4114800"/>
          </a:xfrm>
        </p:spPr>
        <p:txBody>
          <a:bodyPr/>
          <a:lstStyle/>
          <a:p>
            <a:r>
              <a:rPr lang="pt-BR" sz="2400" dirty="0"/>
              <a:t>Península Itálica:</a:t>
            </a:r>
          </a:p>
          <a:p>
            <a:r>
              <a:rPr lang="pt-BR" sz="2400" dirty="0"/>
              <a:t>Vales dos rios Pó, Arno e Tibre;</a:t>
            </a:r>
          </a:p>
          <a:p>
            <a:r>
              <a:rPr lang="pt-BR" sz="2400" dirty="0"/>
              <a:t>Alpes </a:t>
            </a:r>
            <a:r>
              <a:rPr lang="pt-BR" sz="2400" dirty="0" err="1"/>
              <a:t>Aperinos</a:t>
            </a:r>
            <a:r>
              <a:rPr lang="pt-BR" sz="2400" dirty="0"/>
              <a:t>.</a:t>
            </a:r>
          </a:p>
          <a:p>
            <a:endParaRPr lang="pt-BR" sz="2400" dirty="0"/>
          </a:p>
          <a:p>
            <a:pPr marL="114300" indent="0" algn="ctr">
              <a:buNone/>
            </a:pPr>
            <a:r>
              <a:rPr lang="pt-BR" sz="2400" dirty="0"/>
              <a:t>Ampliação de territórios</a:t>
            </a:r>
          </a:p>
          <a:p>
            <a:pPr marL="114300" indent="0" algn="ctr">
              <a:buNone/>
            </a:pPr>
            <a:endParaRPr lang="pt-BR" sz="2400" dirty="0"/>
          </a:p>
          <a:p>
            <a:r>
              <a:rPr lang="pt-BR" sz="2400" dirty="0"/>
              <a:t>Dinamismo de suas fronteiras.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pt-BR" sz="2000" dirty="0"/>
              <a:t>Expansão Territorial</a:t>
            </a:r>
          </a:p>
          <a:p>
            <a:endParaRPr lang="pt-BR" sz="2000" dirty="0"/>
          </a:p>
          <a:p>
            <a:r>
              <a:rPr lang="pt-BR" sz="2000" dirty="0"/>
              <a:t>Ilhas de Sardenha, Córsega e Sicília;</a:t>
            </a:r>
          </a:p>
          <a:p>
            <a:r>
              <a:rPr lang="pt-BR" sz="2000" dirty="0"/>
              <a:t>Europa Ocidental;</a:t>
            </a:r>
          </a:p>
          <a:p>
            <a:r>
              <a:rPr lang="pt-BR" sz="2000" dirty="0"/>
              <a:t>Norte da África;</a:t>
            </a:r>
          </a:p>
          <a:p>
            <a:r>
              <a:rPr lang="pt-BR" sz="2000" dirty="0"/>
              <a:t>Oriente Médio. </a:t>
            </a:r>
          </a:p>
          <a:p>
            <a:endParaRPr lang="pt-BR" sz="2000" dirty="0"/>
          </a:p>
          <a:p>
            <a:pPr marL="114300" indent="0" algn="ctr">
              <a:buNone/>
            </a:pPr>
            <a:r>
              <a:rPr lang="pt-BR" sz="2000" dirty="0"/>
              <a:t>Um dos maiores Impérios da Antiguidade</a:t>
            </a:r>
          </a:p>
          <a:p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3300"/>
                </a:solidFill>
              </a:rPr>
              <a:t>Localização</a:t>
            </a:r>
          </a:p>
        </p:txBody>
      </p:sp>
      <p:sp>
        <p:nvSpPr>
          <p:cNvPr id="5" name="Shape 322"/>
          <p:cNvSpPr/>
          <p:nvPr/>
        </p:nvSpPr>
        <p:spPr>
          <a:xfrm>
            <a:off x="1027950" y="3933056"/>
            <a:ext cx="2607946" cy="1152128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cxnSp>
        <p:nvCxnSpPr>
          <p:cNvPr id="6" name="Shape 325"/>
          <p:cNvCxnSpPr/>
          <p:nvPr/>
        </p:nvCxnSpPr>
        <p:spPr>
          <a:xfrm flipH="1">
            <a:off x="2185301" y="4800507"/>
            <a:ext cx="136187" cy="569354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8" name="Shape 322"/>
          <p:cNvSpPr/>
          <p:nvPr/>
        </p:nvSpPr>
        <p:spPr>
          <a:xfrm>
            <a:off x="4915550" y="1831450"/>
            <a:ext cx="3155400" cy="661446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sp>
        <p:nvSpPr>
          <p:cNvPr id="9" name="Shape 322"/>
          <p:cNvSpPr/>
          <p:nvPr/>
        </p:nvSpPr>
        <p:spPr>
          <a:xfrm>
            <a:off x="5035410" y="4800507"/>
            <a:ext cx="2920966" cy="1220781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cxnSp>
        <p:nvCxnSpPr>
          <p:cNvPr id="10" name="Shape 325"/>
          <p:cNvCxnSpPr/>
          <p:nvPr/>
        </p:nvCxnSpPr>
        <p:spPr>
          <a:xfrm>
            <a:off x="3703990" y="4658169"/>
            <a:ext cx="1331420" cy="427015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2" name="Shape 325"/>
          <p:cNvCxnSpPr/>
          <p:nvPr/>
        </p:nvCxnSpPr>
        <p:spPr>
          <a:xfrm flipV="1">
            <a:off x="3703990" y="2492897"/>
            <a:ext cx="1331420" cy="1584338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5" name="Shape 325"/>
          <p:cNvCxnSpPr/>
          <p:nvPr/>
        </p:nvCxnSpPr>
        <p:spPr>
          <a:xfrm flipH="1">
            <a:off x="7452321" y="2374396"/>
            <a:ext cx="501292" cy="2426111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lg" len="lg"/>
            <a:tailEnd type="triangle" w="lg" len="lg"/>
          </a:ln>
        </p:spPr>
      </p:cxnSp>
      <p:pic>
        <p:nvPicPr>
          <p:cNvPr id="18" name="Imagem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13" y="-73312"/>
            <a:ext cx="1669339" cy="278223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755577" y="1052736"/>
            <a:ext cx="2823970" cy="5112568"/>
          </a:xfrm>
        </p:spPr>
        <p:txBody>
          <a:bodyPr/>
          <a:lstStyle/>
          <a:p>
            <a:pPr marL="114300" indent="0" algn="ctr">
              <a:buNone/>
            </a:pPr>
            <a:endParaRPr lang="pt-BR" dirty="0">
              <a:solidFill>
                <a:srgbClr val="FF0000"/>
              </a:solidFill>
            </a:endParaRPr>
          </a:p>
          <a:p>
            <a:pPr marL="114300" indent="0" algn="ctr">
              <a:buNone/>
            </a:pPr>
            <a:r>
              <a:rPr lang="pt-BR" dirty="0">
                <a:solidFill>
                  <a:srgbClr val="FF0000"/>
                </a:solidFill>
              </a:rPr>
              <a:t>Cônsules</a:t>
            </a:r>
          </a:p>
          <a:p>
            <a:r>
              <a:rPr lang="pt-BR" dirty="0"/>
              <a:t>Eram dois;</a:t>
            </a:r>
          </a:p>
          <a:p>
            <a:r>
              <a:rPr lang="pt-BR" dirty="0"/>
              <a:t>Presidiam o Senado e a Assembleia;</a:t>
            </a:r>
          </a:p>
          <a:p>
            <a:r>
              <a:rPr lang="pt-BR" dirty="0"/>
              <a:t>Propunham Leis;</a:t>
            </a:r>
          </a:p>
          <a:p>
            <a:r>
              <a:rPr lang="pt-BR" dirty="0"/>
              <a:t>Mandatos de um ano;</a:t>
            </a:r>
          </a:p>
          <a:p>
            <a:r>
              <a:rPr lang="pt-BR" dirty="0"/>
              <a:t>Eleitos pela Assembleia Centurial.</a:t>
            </a:r>
          </a:p>
          <a:p>
            <a:endParaRPr lang="pt-BR" dirty="0"/>
          </a:p>
          <a:p>
            <a:pPr marL="114300" indent="0" algn="ctr">
              <a:buNone/>
            </a:pPr>
            <a:r>
              <a:rPr lang="pt-BR" dirty="0">
                <a:solidFill>
                  <a:srgbClr val="FF0000"/>
                </a:solidFill>
              </a:rPr>
              <a:t>Pretores</a:t>
            </a:r>
          </a:p>
          <a:p>
            <a:r>
              <a:rPr lang="pt-BR" dirty="0"/>
              <a:t>Responsáveis pelo Judiciário.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2"/>
          </p:nvPr>
        </p:nvSpPr>
        <p:spPr>
          <a:xfrm>
            <a:off x="3851920" y="1412777"/>
            <a:ext cx="4536503" cy="4752528"/>
          </a:xfrm>
        </p:spPr>
        <p:txBody>
          <a:bodyPr/>
          <a:lstStyle/>
          <a:p>
            <a:pPr marL="114300" indent="0" algn="ctr">
              <a:buNone/>
            </a:pPr>
            <a:r>
              <a:rPr lang="pt-BR" dirty="0">
                <a:solidFill>
                  <a:srgbClr val="FF0000"/>
                </a:solidFill>
              </a:rPr>
              <a:t>Censores</a:t>
            </a:r>
          </a:p>
          <a:p>
            <a:r>
              <a:rPr lang="pt-BR" sz="1600" dirty="0"/>
              <a:t>Contagem e Classificação da População segundo a renda.</a:t>
            </a:r>
          </a:p>
          <a:p>
            <a:r>
              <a:rPr lang="pt-BR" sz="1600" dirty="0"/>
              <a:t>Lista de Senadores</a:t>
            </a:r>
          </a:p>
          <a:p>
            <a:endParaRPr lang="pt-BR" sz="1600" dirty="0"/>
          </a:p>
          <a:p>
            <a:pPr marL="114300" indent="0" algn="ctr">
              <a:buNone/>
            </a:pPr>
            <a:r>
              <a:rPr lang="pt-BR" sz="1600" dirty="0">
                <a:solidFill>
                  <a:srgbClr val="FF0000"/>
                </a:solidFill>
              </a:rPr>
              <a:t>Edis</a:t>
            </a:r>
          </a:p>
          <a:p>
            <a:r>
              <a:rPr lang="pt-BR" sz="1600" dirty="0"/>
              <a:t>Policiamento, abastecimento, limpeza e vigilância da cidade.</a:t>
            </a:r>
          </a:p>
          <a:p>
            <a:r>
              <a:rPr lang="pt-BR" sz="1600" dirty="0"/>
              <a:t>Manutenção dos Costumes e organização de festas cívicas e religiosas;</a:t>
            </a:r>
          </a:p>
          <a:p>
            <a:endParaRPr lang="pt-BR" sz="1600" dirty="0"/>
          </a:p>
          <a:p>
            <a:pPr marL="114300" indent="0" algn="ctr">
              <a:buNone/>
            </a:pPr>
            <a:r>
              <a:rPr lang="pt-BR" sz="1600" dirty="0">
                <a:solidFill>
                  <a:srgbClr val="FF0000"/>
                </a:solidFill>
              </a:rPr>
              <a:t>Questores</a:t>
            </a:r>
          </a:p>
          <a:p>
            <a:r>
              <a:rPr lang="pt-BR" sz="1600" dirty="0"/>
              <a:t>Responsáveis pelo Tesouro Público;</a:t>
            </a:r>
          </a:p>
          <a:p>
            <a:r>
              <a:rPr lang="pt-BR" sz="1600" dirty="0"/>
              <a:t>Arrecadação de Impostos;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rgbClr val="FF0000"/>
                </a:solidFill>
              </a:rPr>
              <a:t>Magistrados</a:t>
            </a:r>
          </a:p>
        </p:txBody>
      </p:sp>
      <p:sp>
        <p:nvSpPr>
          <p:cNvPr id="6" name="Shape 322"/>
          <p:cNvSpPr/>
          <p:nvPr/>
        </p:nvSpPr>
        <p:spPr>
          <a:xfrm>
            <a:off x="1411478" y="1525991"/>
            <a:ext cx="1512168" cy="426434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sp>
        <p:nvSpPr>
          <p:cNvPr id="7" name="Shape 322"/>
          <p:cNvSpPr/>
          <p:nvPr/>
        </p:nvSpPr>
        <p:spPr>
          <a:xfrm>
            <a:off x="1447482" y="5013176"/>
            <a:ext cx="1512168" cy="426434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sp>
        <p:nvSpPr>
          <p:cNvPr id="8" name="Shape 322"/>
          <p:cNvSpPr/>
          <p:nvPr/>
        </p:nvSpPr>
        <p:spPr>
          <a:xfrm>
            <a:off x="5364087" y="1513267"/>
            <a:ext cx="1512168" cy="426434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sp>
        <p:nvSpPr>
          <p:cNvPr id="9" name="Shape 322"/>
          <p:cNvSpPr/>
          <p:nvPr/>
        </p:nvSpPr>
        <p:spPr>
          <a:xfrm>
            <a:off x="5386624" y="3067102"/>
            <a:ext cx="1512168" cy="426434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sp>
        <p:nvSpPr>
          <p:cNvPr id="10" name="Shape 322"/>
          <p:cNvSpPr/>
          <p:nvPr/>
        </p:nvSpPr>
        <p:spPr>
          <a:xfrm>
            <a:off x="5386624" y="5013176"/>
            <a:ext cx="1512168" cy="426434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6262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3"/>
            <a:ext cx="7272808" cy="453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14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>
                <a:solidFill>
                  <a:srgbClr val="FF0000"/>
                </a:solidFill>
              </a:rPr>
              <a:t>Em casos de guerra: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1918650"/>
            <a:ext cx="7632847" cy="4246654"/>
          </a:xfrm>
        </p:spPr>
        <p:txBody>
          <a:bodyPr/>
          <a:lstStyle/>
          <a:p>
            <a:pPr marL="114300" indent="0" algn="ctr">
              <a:buNone/>
            </a:pPr>
            <a:r>
              <a:rPr lang="pt-BR" sz="2400" dirty="0"/>
              <a:t>Os Cônsules podiam eleger um</a:t>
            </a:r>
          </a:p>
          <a:p>
            <a:pPr marL="114300" indent="0" algn="ctr">
              <a:buNone/>
            </a:pPr>
            <a:endParaRPr lang="pt-BR" dirty="0"/>
          </a:p>
          <a:p>
            <a:pPr marL="114300" indent="0" algn="ctr">
              <a:buNone/>
            </a:pPr>
            <a:r>
              <a:rPr lang="pt-BR" sz="2400" dirty="0"/>
              <a:t>DITADOR</a:t>
            </a:r>
          </a:p>
          <a:p>
            <a:pPr marL="114300" indent="0" algn="ctr">
              <a:buNone/>
            </a:pPr>
            <a:endParaRPr lang="pt-BR" dirty="0"/>
          </a:p>
          <a:p>
            <a:pPr marL="114300" indent="0" algn="ctr">
              <a:buNone/>
            </a:pPr>
            <a:r>
              <a:rPr lang="pt-BR" sz="2400" dirty="0"/>
              <a:t>Período de 6 meses</a:t>
            </a:r>
          </a:p>
          <a:p>
            <a:pPr marL="114300" indent="0" algn="ctr">
              <a:buNone/>
            </a:pPr>
            <a:endParaRPr lang="pt-BR" dirty="0"/>
          </a:p>
          <a:p>
            <a:pPr marL="114300" indent="0" algn="ctr">
              <a:buNone/>
            </a:pPr>
            <a:r>
              <a:rPr lang="pt-BR" sz="2400" dirty="0"/>
              <a:t>Prorrogável pelo mesmo período</a:t>
            </a:r>
          </a:p>
        </p:txBody>
      </p:sp>
      <p:cxnSp>
        <p:nvCxnSpPr>
          <p:cNvPr id="11" name="Shape 325"/>
          <p:cNvCxnSpPr/>
          <p:nvPr/>
        </p:nvCxnSpPr>
        <p:spPr>
          <a:xfrm>
            <a:off x="4644008" y="2420888"/>
            <a:ext cx="0" cy="486177"/>
          </a:xfrm>
          <a:prstGeom prst="straightConnector1">
            <a:avLst/>
          </a:prstGeom>
          <a:noFill/>
          <a:ln w="9525" cap="flat" cmpd="sng">
            <a:solidFill>
              <a:srgbClr val="FF3300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3" name="Shape 325"/>
          <p:cNvCxnSpPr/>
          <p:nvPr/>
        </p:nvCxnSpPr>
        <p:spPr>
          <a:xfrm>
            <a:off x="4644008" y="3284984"/>
            <a:ext cx="0" cy="486177"/>
          </a:xfrm>
          <a:prstGeom prst="straightConnector1">
            <a:avLst/>
          </a:prstGeom>
          <a:noFill/>
          <a:ln w="9525" cap="flat" cmpd="sng">
            <a:solidFill>
              <a:srgbClr val="FF3300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4" name="Shape 325"/>
          <p:cNvCxnSpPr/>
          <p:nvPr/>
        </p:nvCxnSpPr>
        <p:spPr>
          <a:xfrm>
            <a:off x="4644008" y="4221088"/>
            <a:ext cx="0" cy="486177"/>
          </a:xfrm>
          <a:prstGeom prst="straightConnector1">
            <a:avLst/>
          </a:prstGeom>
          <a:noFill/>
          <a:ln w="9525" cap="flat" cmpd="sng">
            <a:solidFill>
              <a:srgbClr val="FF3300"/>
            </a:solidFill>
            <a:prstDash val="dash"/>
            <a:round/>
            <a:headEnd type="none" w="lg" len="lg"/>
            <a:tailEnd type="triangle" w="lg" len="lg"/>
          </a:ln>
        </p:spPr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64" y="2907064"/>
            <a:ext cx="1945964" cy="384311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094603" y="2688880"/>
            <a:ext cx="23499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</a:rPr>
              <a:t>Situação em que o poder era confiado temporariamente a um único homem, geralmente um comandante militar;</a:t>
            </a:r>
          </a:p>
          <a:p>
            <a:pPr algn="ctr"/>
            <a:r>
              <a:rPr lang="pt-BR" sz="1600" b="1" dirty="0">
                <a:solidFill>
                  <a:srgbClr val="FF0000"/>
                </a:solidFill>
              </a:rPr>
              <a:t>Somente aplicada durante crises graves.</a:t>
            </a:r>
          </a:p>
        </p:txBody>
      </p:sp>
      <p:cxnSp>
        <p:nvCxnSpPr>
          <p:cNvPr id="9" name="Shape 325"/>
          <p:cNvCxnSpPr/>
          <p:nvPr/>
        </p:nvCxnSpPr>
        <p:spPr>
          <a:xfrm flipV="1">
            <a:off x="5292080" y="2907064"/>
            <a:ext cx="936104" cy="326690"/>
          </a:xfrm>
          <a:prstGeom prst="straightConnector1">
            <a:avLst/>
          </a:prstGeom>
          <a:noFill/>
          <a:ln w="9525" cap="flat" cmpd="sng">
            <a:solidFill>
              <a:srgbClr val="FF3300"/>
            </a:solidFill>
            <a:prstDash val="dash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2298400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755576" y="1412776"/>
            <a:ext cx="3240359" cy="4896543"/>
          </a:xfrm>
        </p:spPr>
        <p:txBody>
          <a:bodyPr/>
          <a:lstStyle/>
          <a:p>
            <a:pPr marL="114300" indent="0" algn="ctr">
              <a:buNone/>
            </a:pPr>
            <a:endParaRPr lang="pt-BR" dirty="0">
              <a:solidFill>
                <a:srgbClr val="FF0000"/>
              </a:solidFill>
            </a:endParaRPr>
          </a:p>
          <a:p>
            <a:r>
              <a:rPr lang="pt-BR" dirty="0"/>
              <a:t>Outro órgão de administração romana;</a:t>
            </a:r>
          </a:p>
          <a:p>
            <a:r>
              <a:rPr lang="pt-BR" dirty="0"/>
              <a:t>Diversas funções;</a:t>
            </a:r>
          </a:p>
          <a:p>
            <a:endParaRPr lang="pt-BR" dirty="0"/>
          </a:p>
          <a:p>
            <a:pPr marL="114300" indent="0" algn="ctr">
              <a:buNone/>
            </a:pPr>
            <a:r>
              <a:rPr lang="pt-BR" dirty="0">
                <a:solidFill>
                  <a:srgbClr val="FF0000"/>
                </a:solidFill>
              </a:rPr>
              <a:t>Assembleia</a:t>
            </a:r>
            <a:r>
              <a:rPr lang="pt-BR" dirty="0"/>
              <a:t> </a:t>
            </a:r>
            <a:r>
              <a:rPr lang="pt-BR" dirty="0">
                <a:solidFill>
                  <a:srgbClr val="FF0000"/>
                </a:solidFill>
              </a:rPr>
              <a:t>Centurial</a:t>
            </a:r>
          </a:p>
          <a:p>
            <a:pPr marL="114300" indent="0" algn="ctr">
              <a:buNone/>
            </a:pPr>
            <a:endParaRPr lang="pt-BR" dirty="0">
              <a:solidFill>
                <a:srgbClr val="FF0000"/>
              </a:solidFill>
            </a:endParaRPr>
          </a:p>
          <a:p>
            <a:r>
              <a:rPr lang="pt-BR" dirty="0"/>
              <a:t>+ importante;</a:t>
            </a:r>
          </a:p>
          <a:p>
            <a:r>
              <a:rPr lang="pt-BR" dirty="0"/>
              <a:t>Votar projetos;</a:t>
            </a:r>
          </a:p>
          <a:p>
            <a:r>
              <a:rPr lang="pt-BR" dirty="0"/>
              <a:t>98 centúrias patrícias e 95 centúrias plebeias;</a:t>
            </a:r>
          </a:p>
          <a:p>
            <a:r>
              <a:rPr lang="pt-BR" dirty="0"/>
              <a:t>Decisões controladas pelos Patrícios.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2"/>
          </p:nvPr>
        </p:nvSpPr>
        <p:spPr>
          <a:xfrm>
            <a:off x="4427984" y="1844823"/>
            <a:ext cx="3960439" cy="4320481"/>
          </a:xfrm>
        </p:spPr>
        <p:txBody>
          <a:bodyPr/>
          <a:lstStyle/>
          <a:p>
            <a:pPr marL="114300" indent="0" algn="ctr">
              <a:buNone/>
            </a:pPr>
            <a:r>
              <a:rPr lang="pt-BR" dirty="0">
                <a:solidFill>
                  <a:srgbClr val="FF0000"/>
                </a:solidFill>
              </a:rPr>
              <a:t>Assembleia Curial</a:t>
            </a:r>
          </a:p>
          <a:p>
            <a:pPr marL="114300" indent="0" algn="ctr">
              <a:buNone/>
            </a:pPr>
            <a:endParaRPr lang="pt-BR" dirty="0"/>
          </a:p>
          <a:p>
            <a:r>
              <a:rPr lang="pt-BR" dirty="0"/>
              <a:t>Responsável por assuntos religiosos;</a:t>
            </a:r>
          </a:p>
          <a:p>
            <a:pPr marL="114300" indent="0" algn="ctr">
              <a:buNone/>
            </a:pPr>
            <a:endParaRPr lang="pt-BR" dirty="0"/>
          </a:p>
          <a:p>
            <a:pPr marL="114300" indent="0" algn="ctr">
              <a:buNone/>
            </a:pPr>
            <a:r>
              <a:rPr lang="pt-BR" dirty="0">
                <a:solidFill>
                  <a:srgbClr val="FF0000"/>
                </a:solidFill>
              </a:rPr>
              <a:t>Assembleia Tribal</a:t>
            </a:r>
          </a:p>
          <a:p>
            <a:pPr marL="114300" indent="0" algn="ctr">
              <a:buNone/>
            </a:pPr>
            <a:endParaRPr lang="pt-BR" dirty="0"/>
          </a:p>
          <a:p>
            <a:r>
              <a:rPr lang="pt-BR" dirty="0"/>
              <a:t>Descontentamento da Plebe;</a:t>
            </a:r>
          </a:p>
          <a:p>
            <a:r>
              <a:rPr lang="pt-BR" dirty="0"/>
              <a:t>Conseguiu poder para colocar em prática aspirações plebeias;</a:t>
            </a:r>
          </a:p>
          <a:p>
            <a:r>
              <a:rPr lang="pt-BR" dirty="0"/>
              <a:t>Nomeação de Edis e Questores.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rgbClr val="FF0000"/>
                </a:solidFill>
              </a:rPr>
              <a:t>Assembleias</a:t>
            </a:r>
          </a:p>
        </p:txBody>
      </p:sp>
      <p:sp>
        <p:nvSpPr>
          <p:cNvPr id="7" name="Shape 322"/>
          <p:cNvSpPr/>
          <p:nvPr/>
        </p:nvSpPr>
        <p:spPr>
          <a:xfrm>
            <a:off x="1027950" y="3093508"/>
            <a:ext cx="2823970" cy="767540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sp>
        <p:nvSpPr>
          <p:cNvPr id="8" name="Shape 322"/>
          <p:cNvSpPr/>
          <p:nvPr/>
        </p:nvSpPr>
        <p:spPr>
          <a:xfrm>
            <a:off x="5148064" y="1844823"/>
            <a:ext cx="2448272" cy="534915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sp>
        <p:nvSpPr>
          <p:cNvPr id="9" name="Shape 322"/>
          <p:cNvSpPr/>
          <p:nvPr/>
        </p:nvSpPr>
        <p:spPr>
          <a:xfrm>
            <a:off x="5286386" y="3429000"/>
            <a:ext cx="2309950" cy="804713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479" y="-33167"/>
            <a:ext cx="1762521" cy="293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56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109975" y="2566070"/>
            <a:ext cx="1733833" cy="3380180"/>
          </a:xfrm>
        </p:spPr>
        <p:txBody>
          <a:bodyPr/>
          <a:lstStyle/>
          <a:p>
            <a:pPr marL="114300" indent="0" algn="ctr">
              <a:buNone/>
            </a:pPr>
            <a:r>
              <a:rPr lang="pt-BR" sz="2400" b="1" dirty="0">
                <a:solidFill>
                  <a:srgbClr val="FF0000"/>
                </a:solidFill>
              </a:rPr>
              <a:t>Disputa </a:t>
            </a:r>
          </a:p>
          <a:p>
            <a:pPr marL="114300" indent="0" algn="ctr">
              <a:buNone/>
            </a:pPr>
            <a:r>
              <a:rPr lang="pt-BR" sz="2400" b="1" dirty="0">
                <a:solidFill>
                  <a:srgbClr val="FF0000"/>
                </a:solidFill>
              </a:rPr>
              <a:t>Patrícios </a:t>
            </a:r>
          </a:p>
          <a:p>
            <a:pPr marL="114300" indent="0" algn="ctr">
              <a:buNone/>
            </a:pPr>
            <a:r>
              <a:rPr lang="pt-BR" sz="2400" b="1" dirty="0">
                <a:solidFill>
                  <a:srgbClr val="FF0000"/>
                </a:solidFill>
              </a:rPr>
              <a:t>X </a:t>
            </a:r>
          </a:p>
          <a:p>
            <a:pPr marL="114300" indent="0" algn="ctr">
              <a:buNone/>
            </a:pPr>
            <a:r>
              <a:rPr lang="pt-BR" sz="2400" b="1" dirty="0">
                <a:solidFill>
                  <a:srgbClr val="FF0000"/>
                </a:solidFill>
              </a:rPr>
              <a:t>Plebeus</a:t>
            </a:r>
            <a:endParaRPr lang="pt-BR" sz="2400" b="1" dirty="0"/>
          </a:p>
          <a:p>
            <a:pPr marL="114300" indent="0" algn="ctr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2"/>
          </p:nvPr>
        </p:nvSpPr>
        <p:spPr>
          <a:xfrm>
            <a:off x="3419872" y="1831450"/>
            <a:ext cx="4651078" cy="4114800"/>
          </a:xfrm>
        </p:spPr>
        <p:txBody>
          <a:bodyPr/>
          <a:lstStyle/>
          <a:p>
            <a:pPr marL="114300" indent="0" algn="ctr">
              <a:buNone/>
            </a:pPr>
            <a:r>
              <a:rPr lang="pt-BR" dirty="0">
                <a:solidFill>
                  <a:srgbClr val="FF0000"/>
                </a:solidFill>
              </a:rPr>
              <a:t>Plebeus</a:t>
            </a:r>
          </a:p>
          <a:p>
            <a:pPr marL="114300" indent="0" algn="ctr">
              <a:buNone/>
            </a:pPr>
            <a:endParaRPr lang="pt-BR" dirty="0"/>
          </a:p>
          <a:p>
            <a:r>
              <a:rPr lang="pt-BR" dirty="0"/>
              <a:t>Número maior que os Patrícios;</a:t>
            </a:r>
          </a:p>
          <a:p>
            <a:r>
              <a:rPr lang="pt-BR" dirty="0"/>
              <a:t>Viviam à margem da política;</a:t>
            </a:r>
          </a:p>
          <a:p>
            <a:r>
              <a:rPr lang="pt-BR" dirty="0"/>
              <a:t>Maioria em situação precária;</a:t>
            </a:r>
          </a:p>
          <a:p>
            <a:r>
              <a:rPr lang="pt-BR" dirty="0"/>
              <a:t>Alguns trabalhavam como servos para pagar suas dívidas;</a:t>
            </a:r>
          </a:p>
          <a:p>
            <a:r>
              <a:rPr lang="pt-BR" dirty="0"/>
              <a:t>Grande descontentamento;</a:t>
            </a:r>
          </a:p>
          <a:p>
            <a:r>
              <a:rPr lang="pt-BR" dirty="0"/>
              <a:t>Exigência de direitos;</a:t>
            </a:r>
          </a:p>
          <a:p>
            <a:endParaRPr lang="pt-BR" dirty="0"/>
          </a:p>
          <a:p>
            <a:pPr marL="114300" indent="0" algn="ctr">
              <a:buNone/>
            </a:pPr>
            <a:r>
              <a:rPr lang="pt-BR" dirty="0"/>
              <a:t>Uma das primeiras </a:t>
            </a:r>
          </a:p>
          <a:p>
            <a:pPr marL="114300" indent="0" algn="ctr">
              <a:buNone/>
            </a:pPr>
            <a:r>
              <a:rPr lang="pt-BR" dirty="0"/>
              <a:t>Lutas de Classes da História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rgbClr val="FF0000"/>
                </a:solidFill>
              </a:rPr>
              <a:t>Sociedade</a:t>
            </a:r>
          </a:p>
        </p:txBody>
      </p:sp>
      <p:sp>
        <p:nvSpPr>
          <p:cNvPr id="7" name="Shape 322"/>
          <p:cNvSpPr/>
          <p:nvPr/>
        </p:nvSpPr>
        <p:spPr>
          <a:xfrm>
            <a:off x="891781" y="2468099"/>
            <a:ext cx="2170220" cy="2304256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sp>
        <p:nvSpPr>
          <p:cNvPr id="8" name="Shape 322"/>
          <p:cNvSpPr/>
          <p:nvPr/>
        </p:nvSpPr>
        <p:spPr>
          <a:xfrm>
            <a:off x="5040052" y="1875529"/>
            <a:ext cx="1440160" cy="534915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sp>
        <p:nvSpPr>
          <p:cNvPr id="10" name="Shape 322"/>
          <p:cNvSpPr/>
          <p:nvPr/>
        </p:nvSpPr>
        <p:spPr>
          <a:xfrm>
            <a:off x="3707904" y="5301208"/>
            <a:ext cx="4104456" cy="876217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cxnSp>
        <p:nvCxnSpPr>
          <p:cNvPr id="11" name="Shape 325"/>
          <p:cNvCxnSpPr/>
          <p:nvPr/>
        </p:nvCxnSpPr>
        <p:spPr>
          <a:xfrm>
            <a:off x="6372200" y="4815031"/>
            <a:ext cx="0" cy="486177"/>
          </a:xfrm>
          <a:prstGeom prst="straightConnector1">
            <a:avLst/>
          </a:prstGeom>
          <a:noFill/>
          <a:ln w="9525" cap="flat" cmpd="sng">
            <a:solidFill>
              <a:srgbClr val="FF3300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2" name="Shape 325"/>
          <p:cNvCxnSpPr/>
          <p:nvPr/>
        </p:nvCxnSpPr>
        <p:spPr>
          <a:xfrm flipV="1">
            <a:off x="2699792" y="2204864"/>
            <a:ext cx="2340260" cy="792089"/>
          </a:xfrm>
          <a:prstGeom prst="straightConnector1">
            <a:avLst/>
          </a:prstGeom>
          <a:noFill/>
          <a:ln w="9525" cap="flat" cmpd="sng">
            <a:solidFill>
              <a:srgbClr val="FF3300"/>
            </a:solidFill>
            <a:prstDash val="dash"/>
            <a:round/>
            <a:headEnd type="none" w="lg" len="lg"/>
            <a:tailEnd type="triangle" w="lg" len="lg"/>
          </a:ln>
        </p:spPr>
      </p:cxnSp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500" y="141159"/>
            <a:ext cx="1797100" cy="348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05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rgbClr val="FF0000"/>
                </a:solidFill>
              </a:rPr>
              <a:t>Expansão Territorial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000" dirty="0"/>
              <a:t>Núcleo inicial de Roma: uma cidade- Estado;</a:t>
            </a:r>
          </a:p>
          <a:p>
            <a:r>
              <a:rPr lang="pt-BR" sz="2000" dirty="0"/>
              <a:t>Expansão: busca de recursos para a sobrevivência;</a:t>
            </a:r>
          </a:p>
          <a:p>
            <a:r>
              <a:rPr lang="pt-BR" sz="2000" dirty="0"/>
              <a:t>Primeira Conquista: Península Itálica Século V e II a. C.;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TextBox 3"/>
          <p:cNvSpPr txBox="1"/>
          <p:nvPr/>
        </p:nvSpPr>
        <p:spPr>
          <a:xfrm>
            <a:off x="1857356" y="4214818"/>
            <a:ext cx="2357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  <a:latin typeface="Shadows Into Light" charset="0"/>
              </a:rPr>
              <a:t>Expansão</a:t>
            </a:r>
          </a:p>
        </p:txBody>
      </p:sp>
      <p:sp>
        <p:nvSpPr>
          <p:cNvPr id="5" name="Shape 322"/>
          <p:cNvSpPr/>
          <p:nvPr/>
        </p:nvSpPr>
        <p:spPr>
          <a:xfrm>
            <a:off x="1571604" y="4000504"/>
            <a:ext cx="2357454" cy="1285884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sp>
        <p:nvSpPr>
          <p:cNvPr id="6" name="TextBox 5"/>
          <p:cNvSpPr txBox="1"/>
          <p:nvPr/>
        </p:nvSpPr>
        <p:spPr>
          <a:xfrm>
            <a:off x="5201420" y="3564791"/>
            <a:ext cx="285752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solidFill>
                  <a:srgbClr val="FF0000"/>
                </a:solidFill>
                <a:latin typeface="Varela Round" charset="-79"/>
                <a:cs typeface="Varela Round" charset="-79"/>
              </a:rPr>
              <a:t>Potência Econômica e Militar;</a:t>
            </a:r>
          </a:p>
          <a:p>
            <a:pPr algn="ctr"/>
            <a:r>
              <a:rPr lang="pt-BR" sz="1800" dirty="0">
                <a:solidFill>
                  <a:srgbClr val="FF0000"/>
                </a:solidFill>
                <a:latin typeface="Varela Round" charset="-79"/>
                <a:cs typeface="Varela Round" charset="-79"/>
              </a:rPr>
              <a:t>Ampliou Fronteiras;</a:t>
            </a:r>
          </a:p>
          <a:p>
            <a:pPr algn="ctr"/>
            <a:r>
              <a:rPr lang="pt-BR" sz="1800" dirty="0">
                <a:solidFill>
                  <a:srgbClr val="FF0000"/>
                </a:solidFill>
                <a:latin typeface="Varela Round" charset="-79"/>
                <a:cs typeface="Varela Round" charset="-79"/>
              </a:rPr>
              <a:t>Inimigos escravizados;</a:t>
            </a:r>
          </a:p>
          <a:p>
            <a:pPr algn="ctr"/>
            <a:r>
              <a:rPr lang="pt-BR" sz="1800" dirty="0">
                <a:solidFill>
                  <a:srgbClr val="FF0000"/>
                </a:solidFill>
                <a:latin typeface="Varela Round" charset="-79"/>
                <a:cs typeface="Varela Round" charset="-79"/>
              </a:rPr>
              <a:t>Conquistou terras férteis;</a:t>
            </a:r>
          </a:p>
          <a:p>
            <a:pPr algn="ctr"/>
            <a:r>
              <a:rPr lang="pt-BR" sz="1800" dirty="0">
                <a:solidFill>
                  <a:srgbClr val="FF0000"/>
                </a:solidFill>
                <a:latin typeface="Varela Round" charset="-79"/>
                <a:cs typeface="Varela Round" charset="-79"/>
              </a:rPr>
              <a:t>Encontrou Metais preciosos;</a:t>
            </a:r>
          </a:p>
          <a:p>
            <a:pPr algn="ctr"/>
            <a:r>
              <a:rPr lang="pt-BR" sz="1800" dirty="0">
                <a:solidFill>
                  <a:srgbClr val="FF0000"/>
                </a:solidFill>
                <a:latin typeface="Varela Round" charset="-79"/>
                <a:cs typeface="Varela Round" charset="-79"/>
              </a:rPr>
              <a:t>Crescimento Comercial;</a:t>
            </a:r>
          </a:p>
          <a:p>
            <a:pPr algn="ctr"/>
            <a:endParaRPr lang="pt-BR" sz="1600" dirty="0">
              <a:solidFill>
                <a:schemeClr val="accent1">
                  <a:lumMod val="50000"/>
                </a:schemeClr>
              </a:solidFill>
              <a:latin typeface="Varela Round" charset="-79"/>
              <a:cs typeface="Varela Round" charset="-79"/>
            </a:endParaRPr>
          </a:p>
          <a:p>
            <a:pPr algn="ctr"/>
            <a:endParaRPr lang="pt-BR" sz="1600" dirty="0">
              <a:solidFill>
                <a:schemeClr val="accent1">
                  <a:lumMod val="50000"/>
                </a:schemeClr>
              </a:solidFill>
              <a:latin typeface="Varela Round" charset="-79"/>
              <a:cs typeface="Varela Round" charset="-79"/>
            </a:endParaRPr>
          </a:p>
          <a:p>
            <a:endParaRPr lang="pt-BR" dirty="0"/>
          </a:p>
        </p:txBody>
      </p:sp>
      <p:cxnSp>
        <p:nvCxnSpPr>
          <p:cNvPr id="7" name="Shape 325"/>
          <p:cNvCxnSpPr/>
          <p:nvPr/>
        </p:nvCxnSpPr>
        <p:spPr>
          <a:xfrm flipV="1">
            <a:off x="4071934" y="4365104"/>
            <a:ext cx="1143008" cy="135466"/>
          </a:xfrm>
          <a:prstGeom prst="straightConnector1">
            <a:avLst/>
          </a:prstGeom>
          <a:noFill/>
          <a:ln w="9525" cap="flat" cmpd="sng">
            <a:solidFill>
              <a:srgbClr val="FF3300"/>
            </a:solidFill>
            <a:prstDash val="dash"/>
            <a:round/>
            <a:headEnd type="none" w="lg" len="lg"/>
            <a:tailEnd type="triangle" w="lg" len="lg"/>
          </a:ln>
        </p:spPr>
      </p:cxn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3" y="3284983"/>
            <a:ext cx="1867158" cy="343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48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19052"/>
            <a:ext cx="7632848" cy="566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8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rgbClr val="FF0000"/>
                </a:solidFill>
              </a:rPr>
              <a:t>Expansão Territorial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000" dirty="0"/>
              <a:t>Abrangeu toda a Península Itálica, Cartago, a Península Ibérica, a Grécia, Constantinopla e parte da Ásia Menor;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TextBox 3"/>
          <p:cNvSpPr txBox="1"/>
          <p:nvPr/>
        </p:nvSpPr>
        <p:spPr>
          <a:xfrm>
            <a:off x="1755068" y="3641829"/>
            <a:ext cx="2357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  <a:latin typeface="Shadows Into Light" charset="0"/>
              </a:rPr>
              <a:t>Cartago</a:t>
            </a:r>
          </a:p>
        </p:txBody>
      </p:sp>
      <p:sp>
        <p:nvSpPr>
          <p:cNvPr id="5" name="Shape 322"/>
          <p:cNvSpPr/>
          <p:nvPr/>
        </p:nvSpPr>
        <p:spPr>
          <a:xfrm>
            <a:off x="1367796" y="3371451"/>
            <a:ext cx="2447255" cy="1302175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sp>
        <p:nvSpPr>
          <p:cNvPr id="6" name="TextBox 5"/>
          <p:cNvSpPr txBox="1"/>
          <p:nvPr/>
        </p:nvSpPr>
        <p:spPr>
          <a:xfrm>
            <a:off x="4716016" y="2933942"/>
            <a:ext cx="36004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000" dirty="0">
              <a:solidFill>
                <a:srgbClr val="FF0000"/>
              </a:solidFill>
              <a:latin typeface="Varela Round" charset="-79"/>
              <a:cs typeface="Varela Round" charset="-79"/>
            </a:endParaRPr>
          </a:p>
          <a:p>
            <a:pPr algn="ctr"/>
            <a:r>
              <a:rPr lang="pt-BR" sz="2000" dirty="0">
                <a:solidFill>
                  <a:srgbClr val="FF0000"/>
                </a:solidFill>
                <a:latin typeface="Varela Round" charset="-79"/>
                <a:cs typeface="Varela Round" charset="-79"/>
              </a:rPr>
              <a:t>300 mil habitantes</a:t>
            </a:r>
          </a:p>
          <a:p>
            <a:pPr algn="ctr"/>
            <a:r>
              <a:rPr lang="pt-BR" sz="2000" dirty="0">
                <a:solidFill>
                  <a:srgbClr val="FF0000"/>
                </a:solidFill>
                <a:latin typeface="Varela Round" charset="-79"/>
                <a:cs typeface="Varela Round" charset="-79"/>
              </a:rPr>
              <a:t>Detentora de colônias</a:t>
            </a:r>
          </a:p>
          <a:p>
            <a:pPr algn="ctr"/>
            <a:r>
              <a:rPr lang="pt-BR" sz="2000" dirty="0">
                <a:solidFill>
                  <a:srgbClr val="FF0000"/>
                </a:solidFill>
                <a:latin typeface="Varela Round" charset="-79"/>
                <a:cs typeface="Varela Round" charset="-79"/>
              </a:rPr>
              <a:t>Estrategicamente posicionada</a:t>
            </a:r>
          </a:p>
          <a:p>
            <a:pPr algn="ctr"/>
            <a:r>
              <a:rPr lang="pt-BR" sz="2000" dirty="0">
                <a:solidFill>
                  <a:srgbClr val="FF0000"/>
                </a:solidFill>
                <a:latin typeface="Varela Round" charset="-79"/>
                <a:cs typeface="Varela Round" charset="-79"/>
              </a:rPr>
              <a:t>Dominava o comércio Mediterrâneo desde o fim da Hegemonia Grega</a:t>
            </a:r>
          </a:p>
          <a:p>
            <a:pPr algn="ctr"/>
            <a:endParaRPr lang="pt-BR" sz="1600" dirty="0">
              <a:solidFill>
                <a:schemeClr val="accent1">
                  <a:lumMod val="50000"/>
                </a:schemeClr>
              </a:solidFill>
              <a:latin typeface="Varela Round" charset="-79"/>
              <a:cs typeface="Varela Round" charset="-79"/>
            </a:endParaRPr>
          </a:p>
          <a:p>
            <a:pPr algn="ctr"/>
            <a:endParaRPr lang="pt-BR" sz="1600" dirty="0">
              <a:solidFill>
                <a:schemeClr val="accent1">
                  <a:lumMod val="50000"/>
                </a:schemeClr>
              </a:solidFill>
              <a:latin typeface="Varela Round" charset="-79"/>
              <a:cs typeface="Varela Round" charset="-79"/>
            </a:endParaRPr>
          </a:p>
          <a:p>
            <a:endParaRPr lang="pt-BR" dirty="0"/>
          </a:p>
        </p:txBody>
      </p:sp>
      <p:cxnSp>
        <p:nvCxnSpPr>
          <p:cNvPr id="7" name="Shape 325"/>
          <p:cNvCxnSpPr/>
          <p:nvPr/>
        </p:nvCxnSpPr>
        <p:spPr>
          <a:xfrm flipV="1">
            <a:off x="3945468" y="3574096"/>
            <a:ext cx="1143008" cy="135466"/>
          </a:xfrm>
          <a:prstGeom prst="straightConnector1">
            <a:avLst/>
          </a:prstGeom>
          <a:noFill/>
          <a:ln w="9525" cap="flat" cmpd="sng">
            <a:solidFill>
              <a:srgbClr val="FF3300"/>
            </a:solidFill>
            <a:prstDash val="dash"/>
            <a:round/>
            <a:headEnd type="none" w="lg" len="lg"/>
            <a:tailEnd type="triangle" w="lg" len="lg"/>
          </a:ln>
        </p:spPr>
      </p:cxn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1" y="3371452"/>
            <a:ext cx="1867158" cy="343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7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755576" y="1412776"/>
            <a:ext cx="3240359" cy="4896543"/>
          </a:xfrm>
        </p:spPr>
        <p:txBody>
          <a:bodyPr/>
          <a:lstStyle/>
          <a:p>
            <a:pPr marL="114300" indent="0" algn="ctr">
              <a:buNone/>
            </a:pPr>
            <a:endParaRPr lang="pt-BR" dirty="0">
              <a:solidFill>
                <a:srgbClr val="FF0000"/>
              </a:solidFill>
            </a:endParaRPr>
          </a:p>
          <a:p>
            <a:pPr algn="just"/>
            <a:r>
              <a:rPr lang="pt-BR" dirty="0"/>
              <a:t>Roma X Cartago;</a:t>
            </a:r>
          </a:p>
          <a:p>
            <a:pPr algn="just"/>
            <a:r>
              <a:rPr lang="pt-BR" dirty="0"/>
              <a:t>Três guerras;</a:t>
            </a:r>
          </a:p>
          <a:p>
            <a:pPr algn="just"/>
            <a:r>
              <a:rPr lang="pt-BR" dirty="0"/>
              <a:t>Romanos chamavam os Cartagineses de </a:t>
            </a:r>
            <a:r>
              <a:rPr lang="pt-BR" i="1" dirty="0" err="1"/>
              <a:t>Poeni</a:t>
            </a:r>
            <a:r>
              <a:rPr lang="pt-BR" dirty="0"/>
              <a:t>, ou seja, Púnicos;</a:t>
            </a:r>
          </a:p>
          <a:p>
            <a:pPr algn="just"/>
            <a:endParaRPr lang="pt-BR" dirty="0"/>
          </a:p>
          <a:p>
            <a:pPr marL="114300" indent="0" algn="ctr">
              <a:buNone/>
            </a:pPr>
            <a:r>
              <a:rPr lang="pt-BR" b="1" dirty="0">
                <a:solidFill>
                  <a:srgbClr val="FF0000"/>
                </a:solidFill>
              </a:rPr>
              <a:t>Primeira Guerra Púnica</a:t>
            </a:r>
          </a:p>
          <a:p>
            <a:pPr marL="114300" indent="0" algn="just">
              <a:buNone/>
            </a:pPr>
            <a:endParaRPr lang="pt-BR" b="1" dirty="0">
              <a:solidFill>
                <a:srgbClr val="FF0000"/>
              </a:solidFill>
            </a:endParaRPr>
          </a:p>
          <a:p>
            <a:pPr algn="just"/>
            <a:r>
              <a:rPr lang="pt-BR" dirty="0"/>
              <a:t>264 a. C. a 241 a. C.</a:t>
            </a:r>
          </a:p>
          <a:p>
            <a:pPr algn="just"/>
            <a:r>
              <a:rPr lang="pt-BR" dirty="0"/>
              <a:t>Romanos vencedores;</a:t>
            </a:r>
          </a:p>
          <a:p>
            <a:pPr algn="just"/>
            <a:r>
              <a:rPr lang="pt-BR" dirty="0"/>
              <a:t>Dominaram as ilhas de </a:t>
            </a:r>
            <a:r>
              <a:rPr lang="pt-BR" dirty="0" err="1"/>
              <a:t>Sicilia</a:t>
            </a:r>
            <a:r>
              <a:rPr lang="pt-BR" dirty="0"/>
              <a:t>, Córsega e Sardenha;</a:t>
            </a:r>
          </a:p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2"/>
          </p:nvPr>
        </p:nvSpPr>
        <p:spPr>
          <a:xfrm>
            <a:off x="4427984" y="1600275"/>
            <a:ext cx="3960439" cy="4565029"/>
          </a:xfrm>
        </p:spPr>
        <p:txBody>
          <a:bodyPr/>
          <a:lstStyle/>
          <a:p>
            <a:pPr marL="114300" indent="0" algn="ctr">
              <a:buNone/>
            </a:pPr>
            <a:r>
              <a:rPr lang="pt-BR" b="1" dirty="0">
                <a:solidFill>
                  <a:srgbClr val="FF0000"/>
                </a:solidFill>
              </a:rPr>
              <a:t>Segunda Guerra Púnica</a:t>
            </a:r>
          </a:p>
          <a:p>
            <a:pPr algn="just"/>
            <a:r>
              <a:rPr lang="pt-BR" dirty="0"/>
              <a:t>218 a. C. a 201 a. C.</a:t>
            </a:r>
          </a:p>
          <a:p>
            <a:pPr algn="just"/>
            <a:r>
              <a:rPr lang="pt-BR" dirty="0"/>
              <a:t>Estopim: insucesso de negociações sobre a área de influência das minas de prata;</a:t>
            </a:r>
          </a:p>
          <a:p>
            <a:pPr algn="just"/>
            <a:r>
              <a:rPr lang="pt-BR" dirty="0"/>
              <a:t>Ataque Cartaginês:</a:t>
            </a:r>
          </a:p>
          <a:p>
            <a:pPr marL="114300" indent="0" algn="just">
              <a:buNone/>
            </a:pPr>
            <a:r>
              <a:rPr lang="pt-BR" dirty="0"/>
              <a:t> conquistou grande parte do sul da Península Itálica;</a:t>
            </a:r>
          </a:p>
          <a:p>
            <a:pPr algn="just"/>
            <a:r>
              <a:rPr lang="pt-BR" dirty="0"/>
              <a:t>Romanos seguraram os reforços de Cartago vindos do mar;</a:t>
            </a:r>
          </a:p>
          <a:p>
            <a:pPr algn="just"/>
            <a:r>
              <a:rPr lang="pt-BR" dirty="0"/>
              <a:t>Contra-atacaram retomando seus territórios e fizeram o exército cartaginês recuar.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rgbClr val="FF0000"/>
                </a:solidFill>
              </a:rPr>
              <a:t>Guerras Púnicas</a:t>
            </a:r>
          </a:p>
        </p:txBody>
      </p:sp>
      <p:sp>
        <p:nvSpPr>
          <p:cNvPr id="7" name="Shape 322"/>
          <p:cNvSpPr/>
          <p:nvPr/>
        </p:nvSpPr>
        <p:spPr>
          <a:xfrm>
            <a:off x="755577" y="3585789"/>
            <a:ext cx="3240358" cy="767540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sp>
        <p:nvSpPr>
          <p:cNvPr id="8" name="Shape 322"/>
          <p:cNvSpPr/>
          <p:nvPr/>
        </p:nvSpPr>
        <p:spPr>
          <a:xfrm>
            <a:off x="4835664" y="1600275"/>
            <a:ext cx="3280385" cy="534915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5" y="3988829"/>
            <a:ext cx="1220839" cy="236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66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755576" y="1412776"/>
            <a:ext cx="3240359" cy="4896543"/>
          </a:xfrm>
        </p:spPr>
        <p:txBody>
          <a:bodyPr/>
          <a:lstStyle/>
          <a:p>
            <a:pPr marL="114300" indent="0" algn="ctr">
              <a:buNone/>
            </a:pPr>
            <a:endParaRPr lang="pt-BR" dirty="0">
              <a:solidFill>
                <a:srgbClr val="FF0000"/>
              </a:solidFill>
            </a:endParaRPr>
          </a:p>
          <a:p>
            <a:pPr marL="114300" indent="0" algn="ctr">
              <a:buNone/>
            </a:pPr>
            <a:r>
              <a:rPr lang="pt-BR" b="1" dirty="0">
                <a:solidFill>
                  <a:srgbClr val="FF0000"/>
                </a:solidFill>
              </a:rPr>
              <a:t>Terceira Guerra Púnica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149 a 146 a. C.</a:t>
            </a:r>
          </a:p>
          <a:p>
            <a:pPr algn="just"/>
            <a:r>
              <a:rPr lang="pt-BR" dirty="0"/>
              <a:t>Destruição total de Cartago.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marL="114300" indent="0" algn="ctr">
              <a:buNone/>
            </a:pPr>
            <a:r>
              <a:rPr lang="pt-BR" b="1" dirty="0">
                <a:solidFill>
                  <a:srgbClr val="FF0000"/>
                </a:solidFill>
              </a:rPr>
              <a:t>HEGEMONIA DO MAR MEDITERRÂNEO</a:t>
            </a:r>
          </a:p>
          <a:p>
            <a:pPr marL="114300" indent="0" algn="ctr">
              <a:buNone/>
            </a:pPr>
            <a:endParaRPr lang="pt-BR" b="1" dirty="0">
              <a:solidFill>
                <a:srgbClr val="FF0000"/>
              </a:solidFill>
            </a:endParaRPr>
          </a:p>
          <a:p>
            <a:pPr marL="114300" indent="0" algn="ctr">
              <a:buNone/>
            </a:pPr>
            <a:endParaRPr lang="pt-BR" b="1" dirty="0">
              <a:solidFill>
                <a:srgbClr val="FF0000"/>
              </a:solidFill>
            </a:endParaRPr>
          </a:p>
          <a:p>
            <a:pPr marL="114300" indent="0" algn="ctr">
              <a:buNone/>
            </a:pPr>
            <a:r>
              <a:rPr lang="pt-BR" b="1" dirty="0">
                <a:solidFill>
                  <a:srgbClr val="FF0000"/>
                </a:solidFill>
              </a:rPr>
              <a:t>ROMANOS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2"/>
          </p:nvPr>
        </p:nvSpPr>
        <p:spPr>
          <a:xfrm>
            <a:off x="4427984" y="1600275"/>
            <a:ext cx="3960439" cy="4565029"/>
          </a:xfrm>
        </p:spPr>
        <p:txBody>
          <a:bodyPr/>
          <a:lstStyle/>
          <a:p>
            <a:pPr marL="114300" indent="0" algn="ctr">
              <a:buNone/>
            </a:pPr>
            <a:endParaRPr lang="pt-BR" sz="2000" b="1" dirty="0">
              <a:solidFill>
                <a:srgbClr val="FF0000"/>
              </a:solidFill>
            </a:endParaRPr>
          </a:p>
          <a:p>
            <a:pPr marL="114300" indent="0" algn="ctr">
              <a:buNone/>
            </a:pPr>
            <a:endParaRPr lang="pt-BR" sz="2000" b="1" dirty="0">
              <a:solidFill>
                <a:srgbClr val="FF0000"/>
              </a:solidFill>
            </a:endParaRPr>
          </a:p>
          <a:p>
            <a:pPr marL="114300" indent="0" algn="ctr">
              <a:buNone/>
            </a:pPr>
            <a:endParaRPr lang="pt-BR" sz="2000" b="1" dirty="0">
              <a:solidFill>
                <a:srgbClr val="FF0000"/>
              </a:solidFill>
            </a:endParaRPr>
          </a:p>
          <a:p>
            <a:pPr marL="114300" indent="0" algn="ctr">
              <a:buNone/>
            </a:pPr>
            <a:endParaRPr lang="pt-BR" sz="2000" b="1" dirty="0">
              <a:solidFill>
                <a:srgbClr val="FF0000"/>
              </a:solidFill>
            </a:endParaRPr>
          </a:p>
          <a:p>
            <a:pPr marL="114300" indent="0" algn="ctr">
              <a:buNone/>
            </a:pPr>
            <a:r>
              <a:rPr lang="pt-BR" sz="2000" b="1" dirty="0">
                <a:solidFill>
                  <a:srgbClr val="FF0000"/>
                </a:solidFill>
              </a:rPr>
              <a:t>Mar </a:t>
            </a:r>
            <a:r>
              <a:rPr lang="pt-BR" sz="2000" b="1" dirty="0" err="1">
                <a:solidFill>
                  <a:srgbClr val="FF0000"/>
                </a:solidFill>
              </a:rPr>
              <a:t>Nostrum</a:t>
            </a:r>
            <a:endParaRPr lang="pt-BR" sz="2000" b="1" dirty="0">
              <a:solidFill>
                <a:srgbClr val="FF0000"/>
              </a:solidFill>
            </a:endParaRPr>
          </a:p>
          <a:p>
            <a:pPr marL="114300" indent="0" algn="ctr">
              <a:buNone/>
            </a:pPr>
            <a:endParaRPr lang="pt-BR" dirty="0"/>
          </a:p>
          <a:p>
            <a:pPr marL="114300" indent="0" algn="ctr">
              <a:buNone/>
            </a:pPr>
            <a:r>
              <a:rPr lang="pt-BR" dirty="0"/>
              <a:t>Expressão Romana: “O mar é nosso”;</a:t>
            </a:r>
          </a:p>
          <a:p>
            <a:pPr marL="114300" indent="0" algn="ctr">
              <a:buNone/>
            </a:pPr>
            <a:r>
              <a:rPr lang="pt-BR" dirty="0"/>
              <a:t>Passou a ser cunhada nas moedas da época.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rgbClr val="FF0000"/>
                </a:solidFill>
              </a:rPr>
              <a:t>Guerras Púnicas</a:t>
            </a:r>
          </a:p>
        </p:txBody>
      </p:sp>
      <p:sp>
        <p:nvSpPr>
          <p:cNvPr id="7" name="Shape 322"/>
          <p:cNvSpPr/>
          <p:nvPr/>
        </p:nvSpPr>
        <p:spPr>
          <a:xfrm>
            <a:off x="741063" y="4149080"/>
            <a:ext cx="3240358" cy="936103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sp>
        <p:nvSpPr>
          <p:cNvPr id="8" name="Shape 322"/>
          <p:cNvSpPr/>
          <p:nvPr/>
        </p:nvSpPr>
        <p:spPr>
          <a:xfrm>
            <a:off x="5220073" y="3188375"/>
            <a:ext cx="2592288" cy="534915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sp>
        <p:nvSpPr>
          <p:cNvPr id="9" name="Shape 322"/>
          <p:cNvSpPr/>
          <p:nvPr/>
        </p:nvSpPr>
        <p:spPr>
          <a:xfrm>
            <a:off x="749084" y="1599900"/>
            <a:ext cx="3240358" cy="936103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cxnSp>
        <p:nvCxnSpPr>
          <p:cNvPr id="10" name="Shape 325"/>
          <p:cNvCxnSpPr/>
          <p:nvPr/>
        </p:nvCxnSpPr>
        <p:spPr>
          <a:xfrm>
            <a:off x="2392523" y="5085183"/>
            <a:ext cx="2280" cy="415966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2" name="Shape 325"/>
          <p:cNvCxnSpPr/>
          <p:nvPr/>
        </p:nvCxnSpPr>
        <p:spPr>
          <a:xfrm>
            <a:off x="2358962" y="3515307"/>
            <a:ext cx="33561" cy="633773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4" name="Shape 325"/>
          <p:cNvCxnSpPr/>
          <p:nvPr/>
        </p:nvCxnSpPr>
        <p:spPr>
          <a:xfrm flipV="1">
            <a:off x="3906514" y="3674806"/>
            <a:ext cx="1457574" cy="734342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lg" len="lg"/>
            <a:tailEnd type="triangle" w="lg" len="lg"/>
          </a:ln>
        </p:spPr>
      </p:cxnSp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46" y="1290694"/>
            <a:ext cx="2463484" cy="185035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74805"/>
            <a:ext cx="1755402" cy="322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84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786" y="1831450"/>
            <a:ext cx="3354165" cy="4405862"/>
          </a:xfrm>
        </p:spPr>
        <p:txBody>
          <a:bodyPr/>
          <a:lstStyle/>
          <a:p>
            <a:pPr marL="114300" indent="0" algn="ctr">
              <a:buNone/>
            </a:pPr>
            <a:r>
              <a:rPr lang="pt-BR" sz="2400" dirty="0"/>
              <a:t>Berço da Civilização </a:t>
            </a:r>
          </a:p>
          <a:p>
            <a:pPr marL="114300" indent="0" algn="ctr">
              <a:buNone/>
            </a:pPr>
            <a:r>
              <a:rPr lang="pt-BR" sz="2400" dirty="0"/>
              <a:t>Romana</a:t>
            </a:r>
          </a:p>
          <a:p>
            <a:pPr marL="114300" indent="0" algn="ctr">
              <a:buNone/>
            </a:pPr>
            <a:endParaRPr lang="pt-BR" sz="2400" dirty="0"/>
          </a:p>
          <a:p>
            <a:pPr marL="114300" indent="0" algn="ctr">
              <a:buNone/>
            </a:pPr>
            <a:r>
              <a:rPr lang="pt-BR" sz="2400" dirty="0"/>
              <a:t>Etruscos</a:t>
            </a:r>
          </a:p>
          <a:p>
            <a:pPr marL="114300" indent="0" algn="ctr">
              <a:buNone/>
            </a:pPr>
            <a:r>
              <a:rPr lang="pt-BR" sz="2400" dirty="0"/>
              <a:t>Sul dos Alpes Apeninos</a:t>
            </a:r>
          </a:p>
          <a:p>
            <a:pPr marL="114300" indent="0" algn="ctr">
              <a:buNone/>
            </a:pPr>
            <a:endParaRPr lang="pt-BR" sz="2400" dirty="0"/>
          </a:p>
          <a:p>
            <a:pPr marL="114300" indent="0" algn="ctr">
              <a:buNone/>
            </a:pPr>
            <a:r>
              <a:rPr lang="pt-BR" sz="2400" b="1" dirty="0">
                <a:solidFill>
                  <a:srgbClr val="FF0000"/>
                </a:solidFill>
              </a:rPr>
              <a:t>Mistura de </a:t>
            </a:r>
          </a:p>
          <a:p>
            <a:pPr marL="114300" indent="0" algn="ctr">
              <a:buNone/>
            </a:pPr>
            <a:r>
              <a:rPr lang="pt-BR" sz="2400" b="1" dirty="0">
                <a:solidFill>
                  <a:srgbClr val="FF0000"/>
                </a:solidFill>
              </a:rPr>
              <a:t>Povos Indo Europeus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829821" y="1700808"/>
            <a:ext cx="3241129" cy="4245442"/>
          </a:xfrm>
        </p:spPr>
        <p:txBody>
          <a:bodyPr/>
          <a:lstStyle/>
          <a:p>
            <a:pPr marL="114300" indent="0" algn="ctr">
              <a:buNone/>
            </a:pPr>
            <a:r>
              <a:rPr lang="pt-BR" sz="2000" dirty="0"/>
              <a:t>Gauleses</a:t>
            </a:r>
          </a:p>
          <a:p>
            <a:pPr marL="114300" indent="0" algn="ctr">
              <a:buNone/>
            </a:pPr>
            <a:r>
              <a:rPr lang="pt-BR" sz="2000" dirty="0"/>
              <a:t>Norte</a:t>
            </a:r>
          </a:p>
          <a:p>
            <a:pPr marL="114300" indent="0" algn="ctr">
              <a:buNone/>
            </a:pPr>
            <a:endParaRPr lang="pt-BR" sz="2000" dirty="0"/>
          </a:p>
          <a:p>
            <a:pPr marL="114300" indent="0" algn="ctr">
              <a:buNone/>
            </a:pPr>
            <a:r>
              <a:rPr lang="pt-BR" sz="2000" dirty="0"/>
              <a:t>Latinos e Sabinos centro da Península Itálica</a:t>
            </a:r>
          </a:p>
          <a:p>
            <a:pPr marL="114300" indent="0" algn="ctr">
              <a:buNone/>
            </a:pPr>
            <a:endParaRPr lang="pt-BR" sz="2000" dirty="0"/>
          </a:p>
          <a:p>
            <a:pPr marL="114300" indent="0" algn="ctr">
              <a:buNone/>
            </a:pPr>
            <a:r>
              <a:rPr lang="pt-BR" sz="2000" dirty="0"/>
              <a:t>Samnitas</a:t>
            </a:r>
          </a:p>
          <a:p>
            <a:pPr marL="114300" indent="0" algn="ctr">
              <a:buNone/>
            </a:pPr>
            <a:r>
              <a:rPr lang="pt-BR" sz="2000" dirty="0"/>
              <a:t>Região dos Alpes</a:t>
            </a:r>
          </a:p>
          <a:p>
            <a:pPr marL="114300" indent="0" algn="ctr">
              <a:buNone/>
            </a:pPr>
            <a:endParaRPr lang="pt-BR" sz="2000" dirty="0"/>
          </a:p>
          <a:p>
            <a:pPr marL="114300" indent="0" algn="ctr">
              <a:buNone/>
            </a:pPr>
            <a:r>
              <a:rPr lang="pt-BR" sz="2000" dirty="0"/>
              <a:t>Gregos </a:t>
            </a:r>
          </a:p>
          <a:p>
            <a:pPr marL="114300" indent="0" algn="ctr">
              <a:buNone/>
            </a:pPr>
            <a:r>
              <a:rPr lang="pt-BR" sz="2000" dirty="0"/>
              <a:t>Sul e Sicília</a:t>
            </a:r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3300"/>
                </a:solidFill>
              </a:rPr>
              <a:t>Península Itálica</a:t>
            </a:r>
          </a:p>
        </p:txBody>
      </p:sp>
      <p:sp>
        <p:nvSpPr>
          <p:cNvPr id="5" name="Shape 322"/>
          <p:cNvSpPr/>
          <p:nvPr/>
        </p:nvSpPr>
        <p:spPr>
          <a:xfrm>
            <a:off x="683569" y="1700807"/>
            <a:ext cx="3627498" cy="1353909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sp>
        <p:nvSpPr>
          <p:cNvPr id="8" name="Shape 322"/>
          <p:cNvSpPr/>
          <p:nvPr/>
        </p:nvSpPr>
        <p:spPr>
          <a:xfrm>
            <a:off x="5616684" y="1729656"/>
            <a:ext cx="1797439" cy="591296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sp>
        <p:nvSpPr>
          <p:cNvPr id="9" name="Shape 322"/>
          <p:cNvSpPr/>
          <p:nvPr/>
        </p:nvSpPr>
        <p:spPr>
          <a:xfrm>
            <a:off x="5696406" y="4191476"/>
            <a:ext cx="1717717" cy="609032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cxnSp>
        <p:nvCxnSpPr>
          <p:cNvPr id="10" name="Shape 325"/>
          <p:cNvCxnSpPr/>
          <p:nvPr/>
        </p:nvCxnSpPr>
        <p:spPr>
          <a:xfrm flipV="1">
            <a:off x="3394687" y="3528810"/>
            <a:ext cx="1721288" cy="1899276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2" name="Shape 325"/>
          <p:cNvCxnSpPr/>
          <p:nvPr/>
        </p:nvCxnSpPr>
        <p:spPr>
          <a:xfrm flipV="1">
            <a:off x="3314965" y="2054349"/>
            <a:ext cx="2226482" cy="3046091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5" name="Shape 325"/>
          <p:cNvCxnSpPr/>
          <p:nvPr/>
        </p:nvCxnSpPr>
        <p:spPr>
          <a:xfrm flipV="1">
            <a:off x="3394687" y="4515221"/>
            <a:ext cx="2221997" cy="1259373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13" name="Shape 322"/>
          <p:cNvSpPr/>
          <p:nvPr/>
        </p:nvSpPr>
        <p:spPr>
          <a:xfrm>
            <a:off x="1617588" y="3150105"/>
            <a:ext cx="1800200" cy="661446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sp>
        <p:nvSpPr>
          <p:cNvPr id="16" name="Shape 322"/>
          <p:cNvSpPr/>
          <p:nvPr/>
        </p:nvSpPr>
        <p:spPr>
          <a:xfrm>
            <a:off x="5000937" y="2923513"/>
            <a:ext cx="2876418" cy="453185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sp>
        <p:nvSpPr>
          <p:cNvPr id="17" name="Shape 322"/>
          <p:cNvSpPr/>
          <p:nvPr/>
        </p:nvSpPr>
        <p:spPr>
          <a:xfrm>
            <a:off x="5734604" y="5342548"/>
            <a:ext cx="1717717" cy="609032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cxnSp>
        <p:nvCxnSpPr>
          <p:cNvPr id="20" name="Shape 325"/>
          <p:cNvCxnSpPr/>
          <p:nvPr/>
        </p:nvCxnSpPr>
        <p:spPr>
          <a:xfrm flipV="1">
            <a:off x="3462275" y="5683683"/>
            <a:ext cx="2130034" cy="298379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lg" len="lg"/>
            <a:tailEnd type="triangle" w="lg" len="lg"/>
          </a:ln>
        </p:spPr>
      </p:cxnSp>
      <p:pic>
        <p:nvPicPr>
          <p:cNvPr id="24" name="Imagem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845" y="3699754"/>
            <a:ext cx="1618471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65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59304"/>
            <a:ext cx="7704856" cy="577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457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755576" y="1600275"/>
            <a:ext cx="3816424" cy="4709044"/>
          </a:xfrm>
        </p:spPr>
        <p:txBody>
          <a:bodyPr/>
          <a:lstStyle/>
          <a:p>
            <a:pPr marL="0" indent="0" algn="just"/>
            <a:r>
              <a:rPr lang="pt-BR" dirty="0"/>
              <a:t>Consolidação do sistema escravista = aumento da escravidão;</a:t>
            </a:r>
          </a:p>
          <a:p>
            <a:pPr marL="0" indent="0" algn="just"/>
            <a:endParaRPr lang="pt-BR" dirty="0"/>
          </a:p>
          <a:p>
            <a:pPr marL="0" indent="0" algn="just"/>
            <a:r>
              <a:rPr lang="pt-BR" dirty="0"/>
              <a:t>Crescimento de grupos privilegiados= patrícios e alguns plebeus que fizeram fortuna;</a:t>
            </a:r>
          </a:p>
          <a:p>
            <a:pPr marL="0" indent="0" algn="just"/>
            <a:endParaRPr lang="pt-BR" dirty="0"/>
          </a:p>
          <a:p>
            <a:pPr marL="0" indent="0" algn="just"/>
            <a:r>
              <a:rPr lang="pt-BR" dirty="0"/>
              <a:t>Nobres: concentração de latifúndios; </a:t>
            </a:r>
          </a:p>
          <a:p>
            <a:pPr marL="0" indent="0" algn="just"/>
            <a:endParaRPr lang="pt-BR" dirty="0"/>
          </a:p>
          <a:p>
            <a:pPr marL="0" indent="0" algn="just"/>
            <a:r>
              <a:rPr lang="pt-BR" dirty="0"/>
              <a:t>Empobrecimento dos plebeus: desemprego = migração para as cidades;</a:t>
            </a:r>
          </a:p>
          <a:p>
            <a:pPr algn="just"/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2"/>
          </p:nvPr>
        </p:nvSpPr>
        <p:spPr>
          <a:xfrm>
            <a:off x="4860032" y="1772816"/>
            <a:ext cx="3528391" cy="4392488"/>
          </a:xfrm>
        </p:spPr>
        <p:txBody>
          <a:bodyPr/>
          <a:lstStyle/>
          <a:p>
            <a:pPr algn="just"/>
            <a:r>
              <a:rPr lang="pt-BR" dirty="0"/>
              <a:t>Pequenos proprietários não conseguiram competir com a produção dos latifúndios;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Riquezas conquistadas nas guerras levada à Roma;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Classe Nobre: luxo e extravagância;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Novos Valores na Sociedade Romana;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rgbClr val="FF0000"/>
                </a:solidFill>
              </a:rPr>
              <a:t>Expansão Romana: Consequências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3253">
            <a:off x="0" y="286025"/>
            <a:ext cx="1722105" cy="129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796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755576" y="1600275"/>
            <a:ext cx="2952328" cy="4709044"/>
          </a:xfrm>
        </p:spPr>
        <p:txBody>
          <a:bodyPr/>
          <a:lstStyle/>
          <a:p>
            <a:pPr algn="just"/>
            <a:r>
              <a:rPr lang="pt-BR" dirty="0"/>
              <a:t>Início da República:</a:t>
            </a:r>
          </a:p>
          <a:p>
            <a:pPr marL="536575" lvl="1" algn="just"/>
            <a:r>
              <a:rPr lang="pt-BR" dirty="0"/>
              <a:t>Muito similar à Monarquia;</a:t>
            </a:r>
          </a:p>
          <a:p>
            <a:pPr marL="536575" lvl="1" algn="just"/>
            <a:r>
              <a:rPr lang="pt-BR" dirty="0"/>
              <a:t>Patrícios </a:t>
            </a:r>
          </a:p>
          <a:p>
            <a:pPr marL="536575" lvl="1" algn="just"/>
            <a:endParaRPr lang="pt-BR" dirty="0"/>
          </a:p>
          <a:p>
            <a:pPr marL="193675" lvl="1" indent="0" algn="just">
              <a:buNone/>
            </a:pPr>
            <a:r>
              <a:rPr lang="pt-BR" dirty="0"/>
              <a:t>      Plebeus;</a:t>
            </a:r>
          </a:p>
          <a:p>
            <a:pPr marL="536575" lvl="1" algn="just"/>
            <a:endParaRPr lang="pt-BR" dirty="0"/>
          </a:p>
          <a:p>
            <a:pPr marL="536575" lvl="1" algn="just"/>
            <a:r>
              <a:rPr lang="pt-BR" dirty="0"/>
              <a:t>Grande massa plebeia fundamental para o funcionamento da República: prestar serviços; compor o exército romano.</a:t>
            </a:r>
          </a:p>
          <a:p>
            <a:pPr lvl="1" algn="just"/>
            <a:endParaRPr lang="pt-BR" dirty="0"/>
          </a:p>
          <a:p>
            <a:pPr marL="571500" lvl="1" indent="0" algn="just">
              <a:buNone/>
            </a:pP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2"/>
          </p:nvPr>
        </p:nvSpPr>
        <p:spPr>
          <a:xfrm>
            <a:off x="4211960" y="1772816"/>
            <a:ext cx="4176463" cy="4392488"/>
          </a:xfrm>
        </p:spPr>
        <p:txBody>
          <a:bodyPr/>
          <a:lstStyle/>
          <a:p>
            <a:pPr algn="just"/>
            <a:r>
              <a:rPr lang="pt-BR" b="1" dirty="0"/>
              <a:t>Plebeus</a:t>
            </a:r>
            <a:r>
              <a:rPr lang="pt-BR" dirty="0"/>
              <a:t>: marginalizados e descontentes = Rebelião em 494 a. C.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Abandonaram a cidade;</a:t>
            </a:r>
          </a:p>
          <a:p>
            <a:pPr algn="just"/>
            <a:r>
              <a:rPr lang="pt-BR" dirty="0"/>
              <a:t>Deixando Roma em caos;</a:t>
            </a:r>
          </a:p>
          <a:p>
            <a:pPr algn="just"/>
            <a:r>
              <a:rPr lang="pt-BR" dirty="0"/>
              <a:t>Forçou os patrícios a acatarem suas reivindicações:</a:t>
            </a:r>
          </a:p>
          <a:p>
            <a:pPr lvl="1" algn="just"/>
            <a:r>
              <a:rPr lang="pt-BR" dirty="0"/>
              <a:t>Eleger um magistrado plebeu: </a:t>
            </a:r>
            <a:r>
              <a:rPr lang="pt-BR" dirty="0">
                <a:solidFill>
                  <a:srgbClr val="FF0000"/>
                </a:solidFill>
              </a:rPr>
              <a:t>Tribuno da Plebe</a:t>
            </a:r>
            <a:r>
              <a:rPr lang="pt-BR" dirty="0"/>
              <a:t>;</a:t>
            </a:r>
          </a:p>
          <a:p>
            <a:pPr lvl="1" algn="just"/>
            <a:endParaRPr lang="pt-BR" dirty="0"/>
          </a:p>
          <a:p>
            <a:pPr lvl="1" algn="just"/>
            <a:r>
              <a:rPr lang="pt-BR" dirty="0"/>
              <a:t>Vetar decisões do Senado que prejudicassem os plebeus.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rgbClr val="FF0000"/>
                </a:solidFill>
              </a:rPr>
              <a:t>Movimentos Sociais</a:t>
            </a:r>
          </a:p>
        </p:txBody>
      </p:sp>
      <p:cxnSp>
        <p:nvCxnSpPr>
          <p:cNvPr id="6" name="Shape 325"/>
          <p:cNvCxnSpPr/>
          <p:nvPr/>
        </p:nvCxnSpPr>
        <p:spPr>
          <a:xfrm>
            <a:off x="1835696" y="2852936"/>
            <a:ext cx="0" cy="288032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9" name="Shape 325"/>
          <p:cNvCxnSpPr/>
          <p:nvPr/>
        </p:nvCxnSpPr>
        <p:spPr>
          <a:xfrm flipH="1">
            <a:off x="6084168" y="2420888"/>
            <a:ext cx="864096" cy="72008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1" name="Shape 325"/>
          <p:cNvCxnSpPr/>
          <p:nvPr/>
        </p:nvCxnSpPr>
        <p:spPr>
          <a:xfrm>
            <a:off x="6732240" y="5013176"/>
            <a:ext cx="0" cy="288032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2747233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755576" y="1600275"/>
            <a:ext cx="3168352" cy="4709044"/>
          </a:xfrm>
        </p:spPr>
        <p:txBody>
          <a:bodyPr/>
          <a:lstStyle/>
          <a:p>
            <a:pPr algn="just"/>
            <a:r>
              <a:rPr lang="pt-BR" dirty="0"/>
              <a:t>450 a. C.</a:t>
            </a:r>
          </a:p>
          <a:p>
            <a:pPr algn="just"/>
            <a:r>
              <a:rPr lang="pt-BR" dirty="0"/>
              <a:t>Código de leis escritas;</a:t>
            </a:r>
          </a:p>
          <a:p>
            <a:pPr algn="just"/>
            <a:r>
              <a:rPr lang="pt-BR" dirty="0"/>
              <a:t>Primeiras leis escritas de Roma;</a:t>
            </a:r>
          </a:p>
          <a:p>
            <a:pPr algn="just"/>
            <a:r>
              <a:rPr lang="pt-BR" dirty="0"/>
              <a:t>Plebeus ouvidos e as leis passaram a ser expostas no Fórum (local de decisões políticas);</a:t>
            </a:r>
          </a:p>
          <a:p>
            <a:pPr algn="just"/>
            <a:endParaRPr lang="pt-BR" dirty="0"/>
          </a:p>
          <a:p>
            <a:pPr marL="114300" indent="0" algn="ctr">
              <a:buNone/>
            </a:pPr>
            <a:r>
              <a:rPr lang="pt-BR" dirty="0">
                <a:solidFill>
                  <a:srgbClr val="FF0000"/>
                </a:solidFill>
              </a:rPr>
              <a:t>Benefícios para os Plebeus</a:t>
            </a:r>
          </a:p>
          <a:p>
            <a:pPr marL="536575" lvl="1" algn="just"/>
            <a:endParaRPr lang="pt-BR" dirty="0"/>
          </a:p>
          <a:p>
            <a:pPr lvl="1" algn="just"/>
            <a:endParaRPr lang="pt-BR" dirty="0"/>
          </a:p>
          <a:p>
            <a:pPr marL="571500" lvl="1" indent="0" algn="just">
              <a:buNone/>
            </a:pP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2"/>
          </p:nvPr>
        </p:nvSpPr>
        <p:spPr>
          <a:xfrm>
            <a:off x="4211960" y="1772816"/>
            <a:ext cx="4176463" cy="4392488"/>
          </a:xfrm>
        </p:spPr>
        <p:txBody>
          <a:bodyPr/>
          <a:lstStyle/>
          <a:p>
            <a:pPr algn="just"/>
            <a:r>
              <a:rPr lang="pt-BR" dirty="0"/>
              <a:t>Lei </a:t>
            </a:r>
            <a:r>
              <a:rPr lang="pt-BR" dirty="0" err="1"/>
              <a:t>Canuleia</a:t>
            </a:r>
            <a:r>
              <a:rPr lang="pt-BR" dirty="0"/>
              <a:t>: 445 a. C. </a:t>
            </a:r>
          </a:p>
          <a:p>
            <a:pPr lvl="1" algn="just"/>
            <a:r>
              <a:rPr lang="pt-BR" dirty="0"/>
              <a:t>Casamento entre Patrícios e Plebeus permitido.</a:t>
            </a:r>
          </a:p>
          <a:p>
            <a:pPr lvl="1" algn="just"/>
            <a:r>
              <a:rPr lang="pt-BR" dirty="0"/>
              <a:t>Patrícios empobrecidos + plebeus enriquecidos pela expansão do comércio.</a:t>
            </a:r>
          </a:p>
          <a:p>
            <a:pPr lvl="1" algn="just"/>
            <a:endParaRPr lang="pt-BR" dirty="0"/>
          </a:p>
          <a:p>
            <a:pPr algn="just"/>
            <a:r>
              <a:rPr lang="pt-BR" dirty="0"/>
              <a:t>Lei Licínia: 367 a. C.</a:t>
            </a:r>
          </a:p>
          <a:p>
            <a:pPr lvl="1" algn="just"/>
            <a:r>
              <a:rPr lang="pt-BR" dirty="0"/>
              <a:t>Permitiu a exploração das terras públicas;</a:t>
            </a:r>
          </a:p>
          <a:p>
            <a:pPr lvl="1" algn="just"/>
            <a:r>
              <a:rPr lang="pt-BR" dirty="0"/>
              <a:t>Dos dois Cônsules eleitos: um seria patrício e o outro plebeu.</a:t>
            </a:r>
          </a:p>
          <a:p>
            <a:pPr lvl="1" algn="just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rgbClr val="FF0000"/>
                </a:solidFill>
              </a:rPr>
              <a:t>Leis das Doze Tábuas</a:t>
            </a:r>
          </a:p>
        </p:txBody>
      </p:sp>
      <p:cxnSp>
        <p:nvCxnSpPr>
          <p:cNvPr id="9" name="Shape 325"/>
          <p:cNvCxnSpPr/>
          <p:nvPr/>
        </p:nvCxnSpPr>
        <p:spPr>
          <a:xfrm flipV="1">
            <a:off x="3375531" y="2708920"/>
            <a:ext cx="1484501" cy="1944216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1" name="Shape 325"/>
          <p:cNvCxnSpPr/>
          <p:nvPr/>
        </p:nvCxnSpPr>
        <p:spPr>
          <a:xfrm flipV="1">
            <a:off x="3358628" y="4506104"/>
            <a:ext cx="1285380" cy="795104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8" name="Shape 322"/>
          <p:cNvSpPr/>
          <p:nvPr/>
        </p:nvSpPr>
        <p:spPr>
          <a:xfrm>
            <a:off x="1027950" y="4506104"/>
            <a:ext cx="2447255" cy="1302175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28" y="4782840"/>
            <a:ext cx="1820718" cy="216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520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755576" y="1600275"/>
            <a:ext cx="3456384" cy="4709044"/>
          </a:xfrm>
        </p:spPr>
        <p:txBody>
          <a:bodyPr/>
          <a:lstStyle/>
          <a:p>
            <a:pPr algn="just"/>
            <a:endParaRPr lang="pt-BR" dirty="0"/>
          </a:p>
          <a:p>
            <a:pPr marL="114300" indent="0" algn="ctr">
              <a:buNone/>
            </a:pPr>
            <a:r>
              <a:rPr lang="pt-BR" dirty="0">
                <a:solidFill>
                  <a:srgbClr val="FF0000"/>
                </a:solidFill>
              </a:rPr>
              <a:t>Benefícios </a:t>
            </a:r>
          </a:p>
          <a:p>
            <a:pPr marL="114300" indent="0" algn="ctr">
              <a:buNone/>
            </a:pPr>
            <a:r>
              <a:rPr lang="pt-BR" dirty="0">
                <a:solidFill>
                  <a:srgbClr val="FF0000"/>
                </a:solidFill>
              </a:rPr>
              <a:t>para os Plebeus</a:t>
            </a:r>
          </a:p>
          <a:p>
            <a:pPr marL="114300" indent="0" algn="ctr">
              <a:buNone/>
            </a:pPr>
            <a:endParaRPr lang="pt-BR" dirty="0">
              <a:solidFill>
                <a:srgbClr val="FF0000"/>
              </a:solidFill>
            </a:endParaRPr>
          </a:p>
          <a:p>
            <a:pPr marL="114300" indent="0" algn="ctr">
              <a:buNone/>
            </a:pPr>
            <a:endParaRPr lang="pt-BR" dirty="0">
              <a:solidFill>
                <a:srgbClr val="FF0000"/>
              </a:solidFill>
            </a:endParaRPr>
          </a:p>
          <a:p>
            <a:pPr marL="114300" indent="0" algn="ctr">
              <a:buNone/>
            </a:pPr>
            <a:endParaRPr lang="pt-BR" dirty="0">
              <a:solidFill>
                <a:srgbClr val="FF0000"/>
              </a:solidFill>
            </a:endParaRPr>
          </a:p>
          <a:p>
            <a:pPr marL="479425" lvl="1" indent="-285750" algn="just"/>
            <a:r>
              <a:rPr lang="pt-BR" dirty="0"/>
              <a:t>Lei </a:t>
            </a:r>
            <a:r>
              <a:rPr lang="pt-BR" dirty="0" err="1"/>
              <a:t>Ogúlnia</a:t>
            </a:r>
            <a:r>
              <a:rPr lang="pt-BR" dirty="0"/>
              <a:t>: 300 a. C.</a:t>
            </a:r>
          </a:p>
          <a:p>
            <a:pPr marL="936625" lvl="2" indent="-285750" algn="just"/>
            <a:r>
              <a:rPr lang="pt-BR" dirty="0"/>
              <a:t>Permitiu que Plebeus desempenhassem funções sacerdotais.</a:t>
            </a:r>
          </a:p>
          <a:p>
            <a:pPr marL="479425" lvl="1" indent="-285750" algn="just"/>
            <a:endParaRPr lang="pt-BR" dirty="0"/>
          </a:p>
          <a:p>
            <a:pPr marL="536575" lvl="1" algn="just"/>
            <a:endParaRPr lang="pt-BR" dirty="0"/>
          </a:p>
          <a:p>
            <a:pPr lvl="1" algn="just"/>
            <a:endParaRPr lang="pt-BR" dirty="0"/>
          </a:p>
          <a:p>
            <a:pPr marL="571500" lvl="1" indent="0" algn="just">
              <a:buNone/>
            </a:pP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2"/>
          </p:nvPr>
        </p:nvSpPr>
        <p:spPr>
          <a:xfrm>
            <a:off x="4211960" y="1772816"/>
            <a:ext cx="4176463" cy="4392488"/>
          </a:xfrm>
        </p:spPr>
        <p:txBody>
          <a:bodyPr/>
          <a:lstStyle/>
          <a:p>
            <a:pPr algn="just"/>
            <a:r>
              <a:rPr lang="pt-BR" dirty="0"/>
              <a:t>Lei Hortênsia: 287 a. C.</a:t>
            </a:r>
          </a:p>
          <a:p>
            <a:pPr lvl="1" algn="just"/>
            <a:r>
              <a:rPr lang="pt-BR" dirty="0"/>
              <a:t>Garantia aos plebeus que as decisões tomadas em plebiscito tivessem valor de lei.</a:t>
            </a:r>
          </a:p>
          <a:p>
            <a:pPr lvl="1" algn="just"/>
            <a:endParaRPr lang="pt-BR" dirty="0"/>
          </a:p>
          <a:p>
            <a:pPr lvl="1" algn="just"/>
            <a:endParaRPr lang="pt-BR" dirty="0"/>
          </a:p>
          <a:p>
            <a:pPr algn="just"/>
            <a:r>
              <a:rPr lang="pt-BR" dirty="0"/>
              <a:t>Lei </a:t>
            </a:r>
            <a:r>
              <a:rPr lang="pt-BR" dirty="0" err="1"/>
              <a:t>Poetelia</a:t>
            </a:r>
            <a:r>
              <a:rPr lang="pt-BR" dirty="0"/>
              <a:t> </a:t>
            </a:r>
            <a:r>
              <a:rPr lang="pt-BR" dirty="0" err="1"/>
              <a:t>Papíria</a:t>
            </a:r>
            <a:r>
              <a:rPr lang="pt-BR" dirty="0"/>
              <a:t>: 326 a. C.</a:t>
            </a:r>
          </a:p>
          <a:p>
            <a:pPr lvl="1" algn="just"/>
            <a:r>
              <a:rPr lang="pt-BR" dirty="0"/>
              <a:t>Extinguiu a escravidão por dívidas.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rgbClr val="FF0000"/>
                </a:solidFill>
              </a:rPr>
              <a:t>Leis das Doze Tábuas</a:t>
            </a:r>
          </a:p>
        </p:txBody>
      </p:sp>
      <p:cxnSp>
        <p:nvCxnSpPr>
          <p:cNvPr id="9" name="Shape 325"/>
          <p:cNvCxnSpPr/>
          <p:nvPr/>
        </p:nvCxnSpPr>
        <p:spPr>
          <a:xfrm flipH="1">
            <a:off x="1888333" y="2895074"/>
            <a:ext cx="864096" cy="72008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1" name="Shape 325"/>
          <p:cNvCxnSpPr/>
          <p:nvPr/>
        </p:nvCxnSpPr>
        <p:spPr>
          <a:xfrm>
            <a:off x="3563888" y="2852936"/>
            <a:ext cx="1224136" cy="1101861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7" name="Shape 322"/>
          <p:cNvSpPr/>
          <p:nvPr/>
        </p:nvSpPr>
        <p:spPr>
          <a:xfrm>
            <a:off x="1261157" y="1769800"/>
            <a:ext cx="2447255" cy="1302175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cxnSp>
        <p:nvCxnSpPr>
          <p:cNvPr id="10" name="Shape 325"/>
          <p:cNvCxnSpPr/>
          <p:nvPr/>
        </p:nvCxnSpPr>
        <p:spPr>
          <a:xfrm flipV="1">
            <a:off x="3599892" y="2226605"/>
            <a:ext cx="972108" cy="28417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lg" len="lg"/>
            <a:tailEnd type="triangle" w="lg" len="lg"/>
          </a:ln>
        </p:spPr>
      </p:cxn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981" y="4547989"/>
            <a:ext cx="1944069" cy="231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32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7412">
            <a:off x="-34730" y="68364"/>
            <a:ext cx="2545621" cy="2316515"/>
          </a:xfrm>
          <a:prstGeom prst="ellipse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755576" y="1600275"/>
            <a:ext cx="3600400" cy="4709044"/>
          </a:xfrm>
        </p:spPr>
        <p:txBody>
          <a:bodyPr/>
          <a:lstStyle/>
          <a:p>
            <a:pPr algn="just"/>
            <a:endParaRPr lang="pt-BR" dirty="0"/>
          </a:p>
          <a:p>
            <a:pPr marL="114300" indent="0" algn="ctr">
              <a:buNone/>
            </a:pPr>
            <a:r>
              <a:rPr lang="pt-BR" dirty="0">
                <a:solidFill>
                  <a:srgbClr val="FF0000"/>
                </a:solidFill>
              </a:rPr>
              <a:t>Tibério e </a:t>
            </a:r>
          </a:p>
          <a:p>
            <a:pPr marL="114300" indent="0" algn="ctr">
              <a:buNone/>
            </a:pPr>
            <a:r>
              <a:rPr lang="pt-BR" dirty="0">
                <a:solidFill>
                  <a:srgbClr val="FF0000"/>
                </a:solidFill>
              </a:rPr>
              <a:t>Caio Graco</a:t>
            </a:r>
          </a:p>
          <a:p>
            <a:pPr marL="114300" indent="0" algn="ctr">
              <a:buNone/>
            </a:pPr>
            <a:endParaRPr lang="pt-BR" dirty="0">
              <a:solidFill>
                <a:srgbClr val="FF0000"/>
              </a:solidFill>
            </a:endParaRPr>
          </a:p>
          <a:p>
            <a:pPr marL="114300" indent="0" algn="ctr">
              <a:buNone/>
            </a:pPr>
            <a:endParaRPr lang="pt-BR" dirty="0">
              <a:solidFill>
                <a:srgbClr val="FF0000"/>
              </a:solidFill>
            </a:endParaRPr>
          </a:p>
          <a:p>
            <a:pPr marL="114300" indent="0" algn="ctr">
              <a:buNone/>
            </a:pPr>
            <a:endParaRPr lang="pt-BR" dirty="0">
              <a:solidFill>
                <a:srgbClr val="FF0000"/>
              </a:solidFill>
            </a:endParaRPr>
          </a:p>
          <a:p>
            <a:pPr marL="479425" lvl="1" indent="-285750" algn="just"/>
            <a:r>
              <a:rPr lang="pt-BR" dirty="0"/>
              <a:t>Tribunos da plebe;</a:t>
            </a:r>
          </a:p>
          <a:p>
            <a:pPr marL="479425" lvl="1" indent="-285750" algn="just"/>
            <a:r>
              <a:rPr lang="pt-BR" dirty="0"/>
              <a:t>Quando as tensões sociais voltaram a aumentar:</a:t>
            </a:r>
          </a:p>
          <a:p>
            <a:pPr marL="936625" lvl="2" indent="-285750" algn="just"/>
            <a:r>
              <a:rPr lang="pt-BR" dirty="0"/>
              <a:t>Propõem uma Reforma Agrária em 133 a. C.</a:t>
            </a:r>
          </a:p>
          <a:p>
            <a:pPr marL="936625" lvl="2" indent="-285750" algn="just"/>
            <a:r>
              <a:rPr lang="pt-BR" dirty="0"/>
              <a:t>Terras públicas divididas entre os pobres.</a:t>
            </a:r>
          </a:p>
          <a:p>
            <a:pPr marL="479425" lvl="1" indent="-285750" algn="just"/>
            <a:endParaRPr lang="pt-BR" dirty="0"/>
          </a:p>
          <a:p>
            <a:pPr marL="536575" lvl="1" algn="just"/>
            <a:endParaRPr lang="pt-BR" dirty="0"/>
          </a:p>
          <a:p>
            <a:pPr lvl="1" algn="just"/>
            <a:endParaRPr lang="pt-BR" dirty="0"/>
          </a:p>
          <a:p>
            <a:pPr marL="571500" lvl="1" indent="0" algn="just">
              <a:buNone/>
            </a:pP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2"/>
          </p:nvPr>
        </p:nvSpPr>
        <p:spPr>
          <a:xfrm>
            <a:off x="4644008" y="1772816"/>
            <a:ext cx="3744415" cy="4392488"/>
          </a:xfrm>
        </p:spPr>
        <p:txBody>
          <a:bodyPr/>
          <a:lstStyle/>
          <a:p>
            <a:pPr algn="just"/>
            <a:r>
              <a:rPr lang="pt-BR" dirty="0"/>
              <a:t>Proposta vetada pelo Senado;</a:t>
            </a:r>
          </a:p>
          <a:p>
            <a:pPr algn="just"/>
            <a:r>
              <a:rPr lang="pt-BR" dirty="0"/>
              <a:t>Um ano depois Tibério e seus seguidores foram mortos;</a:t>
            </a:r>
          </a:p>
          <a:p>
            <a:pPr algn="just"/>
            <a:r>
              <a:rPr lang="pt-BR" dirty="0"/>
              <a:t>Caio Graco: tentou implantar novamente as reformas para aliviar a tensão- sem sucesso;</a:t>
            </a:r>
          </a:p>
          <a:p>
            <a:pPr algn="just"/>
            <a:r>
              <a:rPr lang="pt-BR" dirty="0"/>
              <a:t>Lei Frumentária: estabelecia preços mais baixos ao trigo;</a:t>
            </a:r>
          </a:p>
          <a:p>
            <a:pPr algn="just"/>
            <a:r>
              <a:rPr lang="pt-BR" dirty="0"/>
              <a:t>121 a. C. ao ser perseguido Caio pediu ao seu escravo que o matasse.</a:t>
            </a:r>
          </a:p>
          <a:p>
            <a:pPr algn="just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rgbClr val="FF0000"/>
                </a:solidFill>
              </a:rPr>
              <a:t>Os irmãos Graco</a:t>
            </a:r>
          </a:p>
        </p:txBody>
      </p:sp>
      <p:cxnSp>
        <p:nvCxnSpPr>
          <p:cNvPr id="9" name="Shape 325"/>
          <p:cNvCxnSpPr/>
          <p:nvPr/>
        </p:nvCxnSpPr>
        <p:spPr>
          <a:xfrm flipH="1">
            <a:off x="1888333" y="2895074"/>
            <a:ext cx="864096" cy="72008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1" name="Shape 325"/>
          <p:cNvCxnSpPr/>
          <p:nvPr/>
        </p:nvCxnSpPr>
        <p:spPr>
          <a:xfrm>
            <a:off x="3645217" y="2828574"/>
            <a:ext cx="1224136" cy="1101861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7" name="Shape 322"/>
          <p:cNvSpPr/>
          <p:nvPr/>
        </p:nvSpPr>
        <p:spPr>
          <a:xfrm>
            <a:off x="1261157" y="1769800"/>
            <a:ext cx="2447255" cy="1302175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cxnSp>
        <p:nvCxnSpPr>
          <p:cNvPr id="10" name="Shape 325"/>
          <p:cNvCxnSpPr/>
          <p:nvPr/>
        </p:nvCxnSpPr>
        <p:spPr>
          <a:xfrm flipV="1">
            <a:off x="3599892" y="2226605"/>
            <a:ext cx="972108" cy="28417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24961089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rgbClr val="FF0000"/>
                </a:solidFill>
              </a:rPr>
              <a:t>Revolta de Escravos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000" dirty="0"/>
              <a:t>Crescimento da escravidão = grandes proprietários fizeram fortuna em seus latifúndios;</a:t>
            </a:r>
          </a:p>
          <a:p>
            <a:r>
              <a:rPr lang="pt-BR" sz="2000" dirty="0"/>
              <a:t>Ambiente de exploração = frequentes as reações dos escravizados;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TextBox 3"/>
          <p:cNvSpPr txBox="1"/>
          <p:nvPr/>
        </p:nvSpPr>
        <p:spPr>
          <a:xfrm>
            <a:off x="1755068" y="3641829"/>
            <a:ext cx="2357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  <a:latin typeface="Shadows Into Light" charset="0"/>
              </a:rPr>
              <a:t>Spartacus</a:t>
            </a:r>
          </a:p>
        </p:txBody>
      </p:sp>
      <p:sp>
        <p:nvSpPr>
          <p:cNvPr id="5" name="Shape 322"/>
          <p:cNvSpPr/>
          <p:nvPr/>
        </p:nvSpPr>
        <p:spPr>
          <a:xfrm>
            <a:off x="1367796" y="3371451"/>
            <a:ext cx="2744726" cy="1302175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sp>
        <p:nvSpPr>
          <p:cNvPr id="6" name="TextBox 5"/>
          <p:cNvSpPr txBox="1"/>
          <p:nvPr/>
        </p:nvSpPr>
        <p:spPr>
          <a:xfrm>
            <a:off x="4409993" y="2933942"/>
            <a:ext cx="410390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000" dirty="0">
              <a:solidFill>
                <a:srgbClr val="FF0000"/>
              </a:solidFill>
              <a:latin typeface="Varela Round" charset="-79"/>
              <a:cs typeface="Varela Round" charset="-79"/>
            </a:endParaRPr>
          </a:p>
          <a:p>
            <a:pPr algn="ctr"/>
            <a:r>
              <a:rPr lang="pt-BR" sz="2000" dirty="0">
                <a:solidFill>
                  <a:srgbClr val="FF0000"/>
                </a:solidFill>
                <a:latin typeface="Varela Round" charset="-79"/>
                <a:cs typeface="Varela Round" charset="-79"/>
              </a:rPr>
              <a:t> Natural da Grécia</a:t>
            </a:r>
          </a:p>
          <a:p>
            <a:pPr algn="ctr"/>
            <a:r>
              <a:rPr lang="pt-BR" sz="2000" dirty="0">
                <a:solidFill>
                  <a:srgbClr val="FF0000"/>
                </a:solidFill>
                <a:latin typeface="Varela Round" charset="-79"/>
                <a:cs typeface="Varela Round" charset="-79"/>
              </a:rPr>
              <a:t>Soldado Romano que desertou</a:t>
            </a:r>
          </a:p>
          <a:p>
            <a:pPr algn="ctr"/>
            <a:r>
              <a:rPr lang="pt-BR" sz="2000" dirty="0">
                <a:solidFill>
                  <a:srgbClr val="FF0000"/>
                </a:solidFill>
                <a:latin typeface="Varela Round" charset="-79"/>
                <a:cs typeface="Varela Round" charset="-79"/>
              </a:rPr>
              <a:t>Vendido como Gladiador</a:t>
            </a:r>
          </a:p>
          <a:p>
            <a:pPr algn="ctr"/>
            <a:r>
              <a:rPr lang="pt-BR" sz="2000" dirty="0">
                <a:solidFill>
                  <a:srgbClr val="FF0000"/>
                </a:solidFill>
                <a:latin typeface="Varela Round" charset="-79"/>
                <a:cs typeface="Varela Round" charset="-79"/>
              </a:rPr>
              <a:t>Fugiu</a:t>
            </a:r>
          </a:p>
          <a:p>
            <a:pPr algn="ctr"/>
            <a:r>
              <a:rPr lang="pt-BR" sz="2000" dirty="0">
                <a:solidFill>
                  <a:srgbClr val="FF0000"/>
                </a:solidFill>
                <a:latin typeface="Varela Round" charset="-79"/>
                <a:cs typeface="Varela Round" charset="-79"/>
              </a:rPr>
              <a:t>Reuniu cerca de 100 mil escravos</a:t>
            </a:r>
          </a:p>
          <a:p>
            <a:pPr algn="ctr"/>
            <a:r>
              <a:rPr lang="pt-BR" sz="2000" dirty="0">
                <a:solidFill>
                  <a:srgbClr val="FF0000"/>
                </a:solidFill>
                <a:latin typeface="Varela Round" charset="-79"/>
                <a:cs typeface="Varela Round" charset="-79"/>
              </a:rPr>
              <a:t>Lutou contra o exército romano</a:t>
            </a:r>
          </a:p>
          <a:p>
            <a:pPr algn="ctr"/>
            <a:r>
              <a:rPr lang="pt-BR" sz="2000" dirty="0">
                <a:solidFill>
                  <a:srgbClr val="FF0000"/>
                </a:solidFill>
                <a:latin typeface="Varela Round" charset="-79"/>
                <a:cs typeface="Varela Round" charset="-79"/>
              </a:rPr>
              <a:t>Venceu várias batalhas</a:t>
            </a:r>
          </a:p>
          <a:p>
            <a:pPr algn="ctr"/>
            <a:r>
              <a:rPr lang="pt-BR" sz="2000" dirty="0">
                <a:solidFill>
                  <a:srgbClr val="FF0000"/>
                </a:solidFill>
                <a:latin typeface="Varela Round" charset="-79"/>
                <a:cs typeface="Varela Round" charset="-79"/>
              </a:rPr>
              <a:t>Derrotado em 70 a. C.</a:t>
            </a:r>
            <a:endParaRPr lang="pt-BR" sz="1600" dirty="0">
              <a:solidFill>
                <a:schemeClr val="accent1">
                  <a:lumMod val="50000"/>
                </a:schemeClr>
              </a:solidFill>
              <a:latin typeface="Varela Round" charset="-79"/>
              <a:cs typeface="Varela Round" charset="-79"/>
            </a:endParaRPr>
          </a:p>
          <a:p>
            <a:pPr algn="ctr"/>
            <a:endParaRPr lang="pt-BR" sz="1600" dirty="0">
              <a:solidFill>
                <a:schemeClr val="accent1">
                  <a:lumMod val="50000"/>
                </a:schemeClr>
              </a:solidFill>
              <a:latin typeface="Varela Round" charset="-79"/>
              <a:cs typeface="Varela Round" charset="-79"/>
            </a:endParaRPr>
          </a:p>
          <a:p>
            <a:endParaRPr lang="pt-BR" dirty="0"/>
          </a:p>
        </p:txBody>
      </p:sp>
      <p:cxnSp>
        <p:nvCxnSpPr>
          <p:cNvPr id="7" name="Shape 325"/>
          <p:cNvCxnSpPr/>
          <p:nvPr/>
        </p:nvCxnSpPr>
        <p:spPr>
          <a:xfrm>
            <a:off x="3945468" y="3709562"/>
            <a:ext cx="698540" cy="295502"/>
          </a:xfrm>
          <a:prstGeom prst="straightConnector1">
            <a:avLst/>
          </a:prstGeom>
          <a:noFill/>
          <a:ln w="9525" cap="flat" cmpd="sng">
            <a:solidFill>
              <a:srgbClr val="FF3300"/>
            </a:solidFill>
            <a:prstDash val="dash"/>
            <a:round/>
            <a:headEnd type="none" w="lg" len="lg"/>
            <a:tailEnd type="triangle" w="lg" len="lg"/>
          </a:ln>
        </p:spPr>
      </p:cxn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5" y="4411270"/>
            <a:ext cx="3187023" cy="244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133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51" y="0"/>
            <a:ext cx="9157951" cy="6858000"/>
          </a:xfrm>
          <a:prstGeom prst="rect">
            <a:avLst/>
          </a:prstGeom>
        </p:spPr>
      </p:pic>
      <p:sp>
        <p:nvSpPr>
          <p:cNvPr id="179" name="Shape 179"/>
          <p:cNvSpPr/>
          <p:nvPr/>
        </p:nvSpPr>
        <p:spPr>
          <a:xfrm>
            <a:off x="6372200" y="3645024"/>
            <a:ext cx="2780950" cy="2465620"/>
          </a:xfrm>
          <a:prstGeom prst="wedgeEllipseCallout">
            <a:avLst>
              <a:gd name="adj1" fmla="val 0"/>
              <a:gd name="adj2" fmla="val 59798"/>
            </a:avLst>
          </a:prstGeom>
          <a:solidFill>
            <a:srgbClr val="FFFFFF">
              <a:alpha val="79230"/>
            </a:srgbClr>
          </a:solidFill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3600" dirty="0">
              <a:solidFill>
                <a:srgbClr val="01ABC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dirty="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Militares no Comando</a:t>
            </a:r>
            <a:endParaRPr sz="4400" dirty="0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5056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08528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>
                <a:solidFill>
                  <a:srgbClr val="FF0000"/>
                </a:solidFill>
              </a:rPr>
              <a:t>Militares no Comando: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1918650"/>
            <a:ext cx="7632847" cy="4246654"/>
          </a:xfrm>
        </p:spPr>
        <p:txBody>
          <a:bodyPr/>
          <a:lstStyle/>
          <a:p>
            <a:pPr marL="114300" indent="0" algn="ctr">
              <a:buNone/>
            </a:pPr>
            <a:r>
              <a:rPr lang="pt-BR" dirty="0"/>
              <a:t>Instabilidade Romana</a:t>
            </a:r>
          </a:p>
          <a:p>
            <a:pPr marL="114300" indent="0" algn="ctr">
              <a:buNone/>
            </a:pPr>
            <a:endParaRPr lang="pt-BR" dirty="0"/>
          </a:p>
          <a:p>
            <a:pPr marL="114300" indent="0" algn="ctr">
              <a:buNone/>
            </a:pPr>
            <a:r>
              <a:rPr lang="pt-BR" dirty="0"/>
              <a:t>Governos Militares</a:t>
            </a:r>
          </a:p>
          <a:p>
            <a:pPr marL="114300" indent="0" algn="ctr">
              <a:buNone/>
            </a:pPr>
            <a:endParaRPr lang="pt-BR" sz="2400" dirty="0"/>
          </a:p>
          <a:p>
            <a:pPr marL="114300" indent="0" algn="ctr">
              <a:buNone/>
            </a:pPr>
            <a:r>
              <a:rPr lang="pt-BR" dirty="0"/>
              <a:t>Pacificação por meio da força</a:t>
            </a:r>
          </a:p>
          <a:p>
            <a:pPr marL="114300" indent="0" algn="ctr">
              <a:buNone/>
            </a:pPr>
            <a:endParaRPr lang="pt-BR" dirty="0"/>
          </a:p>
          <a:p>
            <a:pPr marL="114300" indent="0" algn="ctr">
              <a:buNone/>
            </a:pPr>
            <a:r>
              <a:rPr lang="pt-BR" sz="2400" dirty="0"/>
              <a:t>Governos Despóticos: </a:t>
            </a:r>
          </a:p>
          <a:p>
            <a:pPr marL="114300" indent="0" algn="ctr">
              <a:buNone/>
            </a:pPr>
            <a:r>
              <a:rPr lang="pt-BR" sz="2400" dirty="0"/>
              <a:t>Generais apoiados pelas tropas </a:t>
            </a:r>
          </a:p>
        </p:txBody>
      </p:sp>
      <p:cxnSp>
        <p:nvCxnSpPr>
          <p:cNvPr id="11" name="Shape 325"/>
          <p:cNvCxnSpPr/>
          <p:nvPr/>
        </p:nvCxnSpPr>
        <p:spPr>
          <a:xfrm>
            <a:off x="4644008" y="2420888"/>
            <a:ext cx="0" cy="486177"/>
          </a:xfrm>
          <a:prstGeom prst="straightConnector1">
            <a:avLst/>
          </a:prstGeom>
          <a:noFill/>
          <a:ln w="9525" cap="flat" cmpd="sng">
            <a:solidFill>
              <a:srgbClr val="FF3300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3" name="Shape 325"/>
          <p:cNvCxnSpPr/>
          <p:nvPr/>
        </p:nvCxnSpPr>
        <p:spPr>
          <a:xfrm>
            <a:off x="4644008" y="3284984"/>
            <a:ext cx="0" cy="486177"/>
          </a:xfrm>
          <a:prstGeom prst="straightConnector1">
            <a:avLst/>
          </a:prstGeom>
          <a:noFill/>
          <a:ln w="9525" cap="flat" cmpd="sng">
            <a:solidFill>
              <a:srgbClr val="FF3300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4" name="Shape 325"/>
          <p:cNvCxnSpPr/>
          <p:nvPr/>
        </p:nvCxnSpPr>
        <p:spPr>
          <a:xfrm>
            <a:off x="4644008" y="4221088"/>
            <a:ext cx="0" cy="486177"/>
          </a:xfrm>
          <a:prstGeom prst="straightConnector1">
            <a:avLst/>
          </a:prstGeom>
          <a:noFill/>
          <a:ln w="9525" cap="flat" cmpd="sng">
            <a:solidFill>
              <a:srgbClr val="FF3300"/>
            </a:solidFill>
            <a:prstDash val="dash"/>
            <a:round/>
            <a:headEnd type="none" w="lg" len="lg"/>
            <a:tailEnd type="triangle" w="lg" len="lg"/>
          </a:ln>
        </p:spPr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64" y="2907064"/>
            <a:ext cx="1945964" cy="384311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32187" y="956320"/>
            <a:ext cx="2611813" cy="292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952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755576" y="1412776"/>
            <a:ext cx="3240359" cy="4896543"/>
          </a:xfrm>
        </p:spPr>
        <p:txBody>
          <a:bodyPr/>
          <a:lstStyle/>
          <a:p>
            <a:pPr marL="114300" indent="0" algn="ctr">
              <a:buNone/>
            </a:pPr>
            <a:r>
              <a:rPr lang="pt-BR" sz="3200" b="1" dirty="0">
                <a:solidFill>
                  <a:srgbClr val="FF0000"/>
                </a:solidFill>
                <a:latin typeface="Shadows Into Light" panose="020B0604020202020204" charset="0"/>
              </a:rPr>
              <a:t>Mário</a:t>
            </a:r>
          </a:p>
          <a:p>
            <a:pPr algn="just"/>
            <a:r>
              <a:rPr lang="pt-BR" dirty="0"/>
              <a:t>Políticas de auxílio às camadas inferiores;</a:t>
            </a:r>
          </a:p>
          <a:p>
            <a:pPr algn="just"/>
            <a:r>
              <a:rPr lang="pt-BR" dirty="0"/>
              <a:t>Cônsul por 6 vezes;</a:t>
            </a:r>
          </a:p>
          <a:p>
            <a:pPr algn="just"/>
            <a:r>
              <a:rPr lang="pt-BR" dirty="0"/>
              <a:t>Profissionalizou o Exército: contratar plebeus que recebiam soldos; </a:t>
            </a:r>
          </a:p>
          <a:p>
            <a:pPr lvl="1" algn="just"/>
            <a:r>
              <a:rPr lang="pt-BR" dirty="0"/>
              <a:t>Após 25 anos de carreira militar: soldados recebiam um pedaço de terra.</a:t>
            </a:r>
          </a:p>
          <a:p>
            <a:pPr algn="just"/>
            <a:r>
              <a:rPr lang="pt-BR" dirty="0"/>
              <a:t>Derrotado por Silas em 89 a. C.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2"/>
          </p:nvPr>
        </p:nvSpPr>
        <p:spPr>
          <a:xfrm>
            <a:off x="4427984" y="1600275"/>
            <a:ext cx="3960439" cy="4565029"/>
          </a:xfrm>
        </p:spPr>
        <p:txBody>
          <a:bodyPr/>
          <a:lstStyle/>
          <a:p>
            <a:pPr marL="114300" indent="0" algn="ctr">
              <a:buNone/>
            </a:pPr>
            <a:r>
              <a:rPr lang="pt-BR" sz="3200" b="1" dirty="0">
                <a:solidFill>
                  <a:srgbClr val="FF0000"/>
                </a:solidFill>
                <a:latin typeface="Shadows Into Light" panose="020B0604020202020204" charset="0"/>
              </a:rPr>
              <a:t>Sila</a:t>
            </a:r>
          </a:p>
          <a:p>
            <a:pPr algn="just"/>
            <a:r>
              <a:rPr lang="pt-BR" dirty="0"/>
              <a:t>Defensor dos interesses dos Patrícios.</a:t>
            </a:r>
          </a:p>
          <a:p>
            <a:pPr algn="just"/>
            <a:r>
              <a:rPr lang="pt-BR" dirty="0"/>
              <a:t>Medidas Impopulares: destituição dos Tribunos da plebe e limitação dos poderes das Assembleias Populares;</a:t>
            </a:r>
          </a:p>
          <a:p>
            <a:pPr algn="just"/>
            <a:r>
              <a:rPr lang="pt-BR" dirty="0"/>
              <a:t>Governo Ditatorial por 10 anos;</a:t>
            </a:r>
          </a:p>
          <a:p>
            <a:pPr algn="just"/>
            <a:r>
              <a:rPr lang="pt-BR" dirty="0"/>
              <a:t>Após renúncia: poder organizado em </a:t>
            </a:r>
            <a:r>
              <a:rPr lang="pt-BR" b="1" dirty="0">
                <a:solidFill>
                  <a:srgbClr val="FF0000"/>
                </a:solidFill>
              </a:rPr>
              <a:t>Triunviratos</a:t>
            </a:r>
            <a:r>
              <a:rPr lang="pt-BR" dirty="0"/>
              <a:t>:</a:t>
            </a:r>
          </a:p>
          <a:p>
            <a:pPr lvl="1" algn="just"/>
            <a:r>
              <a:rPr lang="pt-BR" dirty="0"/>
              <a:t>Três Cônsules no poder em Roma.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rgbClr val="FF0000"/>
                </a:solidFill>
              </a:rPr>
              <a:t>Militares no Comando</a:t>
            </a:r>
          </a:p>
        </p:txBody>
      </p:sp>
      <p:sp>
        <p:nvSpPr>
          <p:cNvPr id="7" name="Shape 322"/>
          <p:cNvSpPr/>
          <p:nvPr/>
        </p:nvSpPr>
        <p:spPr>
          <a:xfrm>
            <a:off x="1691679" y="1506711"/>
            <a:ext cx="1440161" cy="626145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sp>
        <p:nvSpPr>
          <p:cNvPr id="8" name="Shape 322"/>
          <p:cNvSpPr/>
          <p:nvPr/>
        </p:nvSpPr>
        <p:spPr>
          <a:xfrm>
            <a:off x="5724128" y="1600275"/>
            <a:ext cx="1368152" cy="676597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5" y="3988829"/>
            <a:ext cx="1220839" cy="236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2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>
                <a:solidFill>
                  <a:srgbClr val="FF0000"/>
                </a:solidFill>
              </a:rPr>
              <a:t>Primeiro Triunvirato 60 a. C.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1641314"/>
            <a:ext cx="7632847" cy="4246654"/>
          </a:xfrm>
        </p:spPr>
        <p:txBody>
          <a:bodyPr/>
          <a:lstStyle/>
          <a:p>
            <a:pPr marL="114300" indent="0" algn="ctr">
              <a:buNone/>
            </a:pPr>
            <a:r>
              <a:rPr lang="pt-BR" sz="1800" dirty="0"/>
              <a:t>Solucionar os problemas da República</a:t>
            </a:r>
          </a:p>
          <a:p>
            <a:pPr marL="114300" indent="0" algn="ctr">
              <a:buNone/>
            </a:pPr>
            <a:endParaRPr lang="pt-BR" sz="1800" dirty="0"/>
          </a:p>
          <a:p>
            <a:pPr marL="114300" indent="0" algn="ctr">
              <a:buNone/>
            </a:pPr>
            <a:r>
              <a:rPr lang="pt-BR" sz="1800" dirty="0"/>
              <a:t>Poder dividido entre três generais eleitos pelo Senado</a:t>
            </a:r>
          </a:p>
          <a:p>
            <a:pPr marL="114300" indent="0" algn="ctr">
              <a:buNone/>
            </a:pPr>
            <a:endParaRPr lang="pt-BR" sz="1800" dirty="0"/>
          </a:p>
          <a:p>
            <a:pPr marL="114300" indent="0" algn="ctr">
              <a:buNone/>
            </a:pPr>
            <a:r>
              <a:rPr lang="pt-BR" sz="1800" dirty="0"/>
              <a:t>Crasso, terras parte oriental do Mar Mediterrâneo</a:t>
            </a:r>
          </a:p>
          <a:p>
            <a:pPr marL="114300" indent="0" algn="ctr">
              <a:buNone/>
            </a:pPr>
            <a:endParaRPr lang="pt-BR" sz="1800" dirty="0"/>
          </a:p>
          <a:p>
            <a:pPr marL="114300" indent="0" algn="ctr">
              <a:buNone/>
            </a:pPr>
            <a:r>
              <a:rPr lang="pt-BR" sz="1800" dirty="0"/>
              <a:t>Pompeu, a Espanha</a:t>
            </a:r>
          </a:p>
          <a:p>
            <a:pPr marL="114300" indent="0" algn="ctr">
              <a:buNone/>
            </a:pPr>
            <a:endParaRPr lang="pt-BR" sz="1800" dirty="0"/>
          </a:p>
          <a:p>
            <a:pPr marL="114300" indent="0" algn="ctr">
              <a:buNone/>
            </a:pPr>
            <a:r>
              <a:rPr lang="pt-BR" sz="1800" dirty="0"/>
              <a:t>Júlio César, a Gália </a:t>
            </a:r>
          </a:p>
        </p:txBody>
      </p:sp>
      <p:cxnSp>
        <p:nvCxnSpPr>
          <p:cNvPr id="11" name="Shape 325"/>
          <p:cNvCxnSpPr/>
          <p:nvPr/>
        </p:nvCxnSpPr>
        <p:spPr>
          <a:xfrm>
            <a:off x="4643445" y="2060848"/>
            <a:ext cx="0" cy="486177"/>
          </a:xfrm>
          <a:prstGeom prst="straightConnector1">
            <a:avLst/>
          </a:prstGeom>
          <a:noFill/>
          <a:ln w="9525" cap="flat" cmpd="sng">
            <a:solidFill>
              <a:srgbClr val="FF3300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3" name="Shape 325"/>
          <p:cNvCxnSpPr/>
          <p:nvPr/>
        </p:nvCxnSpPr>
        <p:spPr>
          <a:xfrm>
            <a:off x="4644008" y="2780928"/>
            <a:ext cx="0" cy="486177"/>
          </a:xfrm>
          <a:prstGeom prst="straightConnector1">
            <a:avLst/>
          </a:prstGeom>
          <a:noFill/>
          <a:ln w="9525" cap="flat" cmpd="sng">
            <a:solidFill>
              <a:srgbClr val="FF3300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4" name="Shape 325"/>
          <p:cNvCxnSpPr/>
          <p:nvPr/>
        </p:nvCxnSpPr>
        <p:spPr>
          <a:xfrm flipH="1">
            <a:off x="4629494" y="3455530"/>
            <a:ext cx="13951" cy="432048"/>
          </a:xfrm>
          <a:prstGeom prst="straightConnector1">
            <a:avLst/>
          </a:prstGeom>
          <a:noFill/>
          <a:ln w="9525" cap="flat" cmpd="sng">
            <a:solidFill>
              <a:srgbClr val="FF3300"/>
            </a:solidFill>
            <a:prstDash val="dash"/>
            <a:round/>
            <a:headEnd type="none" w="lg" len="lg"/>
            <a:tailEnd type="triangle" w="lg" len="lg"/>
          </a:ln>
        </p:spPr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887773"/>
            <a:ext cx="4880620" cy="2000390"/>
          </a:xfrm>
          <a:prstGeom prst="rect">
            <a:avLst/>
          </a:prstGeom>
        </p:spPr>
      </p:pic>
      <p:cxnSp>
        <p:nvCxnSpPr>
          <p:cNvPr id="12" name="Shape 325"/>
          <p:cNvCxnSpPr/>
          <p:nvPr/>
        </p:nvCxnSpPr>
        <p:spPr>
          <a:xfrm flipH="1">
            <a:off x="4622518" y="4219182"/>
            <a:ext cx="13951" cy="432048"/>
          </a:xfrm>
          <a:prstGeom prst="straightConnector1">
            <a:avLst/>
          </a:prstGeom>
          <a:noFill/>
          <a:ln w="9525" cap="flat" cmpd="sng">
            <a:solidFill>
              <a:srgbClr val="FF3300"/>
            </a:solidFill>
            <a:prstDash val="dash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8673130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755576" y="1412776"/>
            <a:ext cx="3240359" cy="4896543"/>
          </a:xfrm>
        </p:spPr>
        <p:txBody>
          <a:bodyPr/>
          <a:lstStyle/>
          <a:p>
            <a:pPr marL="114300" indent="0" algn="ctr">
              <a:buNone/>
            </a:pPr>
            <a:r>
              <a:rPr lang="pt-BR" sz="3200" b="1" dirty="0">
                <a:solidFill>
                  <a:srgbClr val="FF0000"/>
                </a:solidFill>
                <a:latin typeface="Shadows Into Light" panose="020B0604020202020204" charset="0"/>
              </a:rPr>
              <a:t>Crasso</a:t>
            </a:r>
          </a:p>
          <a:p>
            <a:pPr algn="just"/>
            <a:r>
              <a:rPr lang="pt-BR" dirty="0"/>
              <a:t>Morreu em combate na Pérsia;</a:t>
            </a:r>
          </a:p>
          <a:p>
            <a:pPr algn="just"/>
            <a:r>
              <a:rPr lang="pt-BR" dirty="0"/>
              <a:t>Disputa entre Pompeu e Júlio César;</a:t>
            </a:r>
          </a:p>
          <a:p>
            <a:pPr algn="just"/>
            <a:endParaRPr lang="pt-BR" dirty="0"/>
          </a:p>
          <a:p>
            <a:pPr marL="114300" lvl="0" indent="0" algn="ctr">
              <a:buNone/>
            </a:pPr>
            <a:r>
              <a:rPr lang="pt-BR" sz="3200" b="1" dirty="0">
                <a:solidFill>
                  <a:srgbClr val="FF0000"/>
                </a:solidFill>
                <a:latin typeface="Shadows Into Light" panose="020B0604020202020204" charset="0"/>
              </a:rPr>
              <a:t>Pompeu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Apoio do Senado;</a:t>
            </a:r>
          </a:p>
          <a:p>
            <a:pPr algn="just"/>
            <a:r>
              <a:rPr lang="pt-BR" dirty="0"/>
              <a:t>Eleito Ditador único;</a:t>
            </a:r>
          </a:p>
          <a:p>
            <a:pPr algn="just"/>
            <a:r>
              <a:rPr lang="pt-BR" dirty="0"/>
              <a:t>Retirou os poderes de Júlio César;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2"/>
          </p:nvPr>
        </p:nvSpPr>
        <p:spPr>
          <a:xfrm>
            <a:off x="4067944" y="1600275"/>
            <a:ext cx="4320480" cy="4565029"/>
          </a:xfrm>
        </p:spPr>
        <p:txBody>
          <a:bodyPr/>
          <a:lstStyle/>
          <a:p>
            <a:pPr marL="114300" indent="0" algn="ctr">
              <a:buNone/>
            </a:pPr>
            <a:r>
              <a:rPr lang="pt-BR" sz="3200" b="1" dirty="0">
                <a:solidFill>
                  <a:srgbClr val="FF0000"/>
                </a:solidFill>
                <a:latin typeface="Shadows Into Light" panose="020B0604020202020204" charset="0"/>
              </a:rPr>
              <a:t>Júlio César</a:t>
            </a:r>
          </a:p>
          <a:p>
            <a:pPr algn="just"/>
            <a:r>
              <a:rPr lang="pt-BR" dirty="0"/>
              <a:t>Avançou com seu exército sobre o rival e o depôs;</a:t>
            </a:r>
          </a:p>
          <a:p>
            <a:pPr algn="just"/>
            <a:r>
              <a:rPr lang="pt-BR" dirty="0"/>
              <a:t>Assumiu o poder impondo uma Ditadura;</a:t>
            </a:r>
          </a:p>
          <a:p>
            <a:pPr lvl="1" algn="just"/>
            <a:r>
              <a:rPr lang="pt-BR" dirty="0"/>
              <a:t>Anulou os poderes das Assembleias, dos tribunos da plebe e do Senado.</a:t>
            </a:r>
          </a:p>
          <a:p>
            <a:pPr algn="just"/>
            <a:r>
              <a:rPr lang="pt-BR" dirty="0"/>
              <a:t>Reformas: poder dos governantes das províncias limitado; cidadania estendida às províncias; latifúndios obrigados a contratar trabalhadores livres; criação de novas colônias.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rgbClr val="FF0000"/>
                </a:solidFill>
              </a:rPr>
              <a:t>Primeiro Triunvirato</a:t>
            </a:r>
          </a:p>
        </p:txBody>
      </p:sp>
      <p:sp>
        <p:nvSpPr>
          <p:cNvPr id="7" name="Shape 322"/>
          <p:cNvSpPr/>
          <p:nvPr/>
        </p:nvSpPr>
        <p:spPr>
          <a:xfrm>
            <a:off x="1691679" y="1506711"/>
            <a:ext cx="1440161" cy="626145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sp>
        <p:nvSpPr>
          <p:cNvPr id="8" name="Shape 322"/>
          <p:cNvSpPr/>
          <p:nvPr/>
        </p:nvSpPr>
        <p:spPr>
          <a:xfrm>
            <a:off x="5256076" y="1629686"/>
            <a:ext cx="1944216" cy="748605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5" y="3988829"/>
            <a:ext cx="1220839" cy="2369284"/>
          </a:xfrm>
          <a:prstGeom prst="rect">
            <a:avLst/>
          </a:prstGeom>
        </p:spPr>
      </p:pic>
      <p:sp>
        <p:nvSpPr>
          <p:cNvPr id="9" name="Shape 322"/>
          <p:cNvSpPr/>
          <p:nvPr/>
        </p:nvSpPr>
        <p:spPr>
          <a:xfrm>
            <a:off x="1691679" y="3573017"/>
            <a:ext cx="1440161" cy="792088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8453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ctrTitle"/>
          </p:nvPr>
        </p:nvSpPr>
        <p:spPr>
          <a:xfrm>
            <a:off x="1763688" y="2206120"/>
            <a:ext cx="58827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200" dirty="0">
                <a:solidFill>
                  <a:schemeClr val="tx1"/>
                </a:solidFill>
              </a:rPr>
              <a:t>Conspiração</a:t>
            </a:r>
            <a:endParaRPr sz="7200" dirty="0">
              <a:solidFill>
                <a:schemeClr val="tx1"/>
              </a:solidFill>
            </a:endParaRPr>
          </a:p>
        </p:txBody>
      </p:sp>
      <p:sp>
        <p:nvSpPr>
          <p:cNvPr id="247" name="Shape 247"/>
          <p:cNvSpPr txBox="1">
            <a:spLocks noGrp="1"/>
          </p:cNvSpPr>
          <p:nvPr>
            <p:ph type="subTitle" idx="4294967295"/>
          </p:nvPr>
        </p:nvSpPr>
        <p:spPr>
          <a:xfrm>
            <a:off x="1149223" y="1728538"/>
            <a:ext cx="6915150" cy="5603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rgbClr val="FFFFFF"/>
                </a:solidFill>
              </a:rPr>
              <a:t>Filho adotivo de Júlio César que se uniu a um grupo de Senadores</a:t>
            </a: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248" name="Shape 248"/>
          <p:cNvSpPr txBox="1">
            <a:spLocks noGrp="1"/>
          </p:cNvSpPr>
          <p:nvPr>
            <p:ph type="ctrTitle" idx="4294967295"/>
          </p:nvPr>
        </p:nvSpPr>
        <p:spPr>
          <a:xfrm>
            <a:off x="1149223" y="4286765"/>
            <a:ext cx="6915150" cy="11334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tx1"/>
                </a:solidFill>
              </a:rPr>
              <a:t>Assassinato</a:t>
            </a:r>
            <a:endParaRPr sz="7200" dirty="0">
              <a:solidFill>
                <a:schemeClr val="tx1"/>
              </a:solidFill>
            </a:endParaRPr>
          </a:p>
        </p:txBody>
      </p:sp>
      <p:sp>
        <p:nvSpPr>
          <p:cNvPr id="249" name="Shape 249"/>
          <p:cNvSpPr txBox="1">
            <a:spLocks noGrp="1"/>
          </p:cNvSpPr>
          <p:nvPr>
            <p:ph type="subTitle" idx="4294967295"/>
          </p:nvPr>
        </p:nvSpPr>
        <p:spPr>
          <a:xfrm>
            <a:off x="1146541" y="5232630"/>
            <a:ext cx="6915150" cy="6175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rgbClr val="FFFFFF"/>
                </a:solidFill>
              </a:rPr>
              <a:t>Morte de Júlio César a punhaladas pelo grupo</a:t>
            </a: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250" name="Shape 250"/>
          <p:cNvSpPr txBox="1">
            <a:spLocks noGrp="1"/>
          </p:cNvSpPr>
          <p:nvPr>
            <p:ph type="ctrTitle" idx="4294967295"/>
          </p:nvPr>
        </p:nvSpPr>
        <p:spPr>
          <a:xfrm>
            <a:off x="1247463" y="808857"/>
            <a:ext cx="6915150" cy="119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200" dirty="0">
                <a:solidFill>
                  <a:schemeClr val="tx1"/>
                </a:solidFill>
              </a:rPr>
              <a:t>“Até tu, Brutus?”</a:t>
            </a:r>
            <a:endParaRPr sz="7200" dirty="0">
              <a:solidFill>
                <a:schemeClr val="tx1"/>
              </a:solidFill>
            </a:endParaRPr>
          </a:p>
        </p:txBody>
      </p:sp>
      <p:sp>
        <p:nvSpPr>
          <p:cNvPr id="251" name="Shape 251"/>
          <p:cNvSpPr txBox="1">
            <a:spLocks noGrp="1"/>
          </p:cNvSpPr>
          <p:nvPr>
            <p:ph type="subTitle" idx="4294967295"/>
          </p:nvPr>
        </p:nvSpPr>
        <p:spPr>
          <a:xfrm>
            <a:off x="1247463" y="3466870"/>
            <a:ext cx="6915150" cy="6175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rgbClr val="FFFFFF"/>
                </a:solidFill>
              </a:rPr>
              <a:t>Afastar Júlio César do cargo</a:t>
            </a:r>
            <a:endParaRPr sz="2400" dirty="0">
              <a:solidFill>
                <a:srgbClr val="FFFFFF"/>
              </a:solidFill>
            </a:endParaRPr>
          </a:p>
        </p:txBody>
      </p:sp>
      <p:cxnSp>
        <p:nvCxnSpPr>
          <p:cNvPr id="252" name="Shape 252"/>
          <p:cNvCxnSpPr/>
          <p:nvPr/>
        </p:nvCxnSpPr>
        <p:spPr>
          <a:xfrm flipH="1">
            <a:off x="6304394" y="4097856"/>
            <a:ext cx="640500" cy="2838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253" name="Shape 253"/>
          <p:cNvCxnSpPr/>
          <p:nvPr/>
        </p:nvCxnSpPr>
        <p:spPr>
          <a:xfrm rot="10800000">
            <a:off x="6224572" y="5159505"/>
            <a:ext cx="681000" cy="1458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254" name="Shape 254"/>
          <p:cNvCxnSpPr/>
          <p:nvPr/>
        </p:nvCxnSpPr>
        <p:spPr>
          <a:xfrm>
            <a:off x="2599903" y="4089756"/>
            <a:ext cx="251400" cy="2919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255" name="Shape 255"/>
          <p:cNvCxnSpPr/>
          <p:nvPr/>
        </p:nvCxnSpPr>
        <p:spPr>
          <a:xfrm rot="10800000" flipH="1">
            <a:off x="2051720" y="5120659"/>
            <a:ext cx="591900" cy="81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dash"/>
            <a:round/>
            <a:headEnd type="none" w="lg" len="lg"/>
            <a:tailEnd type="triangle" w="lg" len="lg"/>
          </a:ln>
        </p:spPr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53" y="1947421"/>
            <a:ext cx="1692679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772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>
                <a:solidFill>
                  <a:srgbClr val="FF0000"/>
                </a:solidFill>
              </a:rPr>
              <a:t>Segundo Triunvirato 45 a. C.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1641314"/>
            <a:ext cx="7632847" cy="4246654"/>
          </a:xfrm>
        </p:spPr>
        <p:txBody>
          <a:bodyPr/>
          <a:lstStyle/>
          <a:p>
            <a:pPr marL="114300" indent="0" algn="ctr">
              <a:buNone/>
            </a:pPr>
            <a:r>
              <a:rPr lang="pt-BR" sz="1800" dirty="0"/>
              <a:t>Aliados de Júlio César não permitiram o controle da situação pelo Senado</a:t>
            </a:r>
          </a:p>
          <a:p>
            <a:pPr marL="114300" indent="0" algn="ctr">
              <a:buNone/>
            </a:pPr>
            <a:endParaRPr lang="pt-BR" sz="1800" dirty="0"/>
          </a:p>
          <a:p>
            <a:pPr marL="114300" indent="0" algn="ctr">
              <a:buNone/>
            </a:pPr>
            <a:r>
              <a:rPr lang="pt-BR" sz="1800" dirty="0"/>
              <a:t>Lépido, Espanha e a África</a:t>
            </a:r>
          </a:p>
          <a:p>
            <a:pPr marL="114300" indent="0" algn="ctr">
              <a:buNone/>
            </a:pPr>
            <a:endParaRPr lang="pt-BR" sz="1800" dirty="0"/>
          </a:p>
          <a:p>
            <a:pPr marL="114300" indent="0" algn="ctr">
              <a:buNone/>
            </a:pPr>
            <a:r>
              <a:rPr lang="pt-BR" sz="1800" dirty="0"/>
              <a:t>Otávio, o Ocidente</a:t>
            </a:r>
          </a:p>
          <a:p>
            <a:pPr marL="114300" indent="0" algn="ctr">
              <a:buNone/>
            </a:pPr>
            <a:endParaRPr lang="pt-BR" sz="1800" dirty="0"/>
          </a:p>
          <a:p>
            <a:pPr marL="114300" indent="0" algn="ctr">
              <a:buNone/>
            </a:pPr>
            <a:r>
              <a:rPr lang="pt-BR" sz="1800" dirty="0"/>
              <a:t>Marco Antonio, o Oriente </a:t>
            </a:r>
          </a:p>
        </p:txBody>
      </p:sp>
      <p:cxnSp>
        <p:nvCxnSpPr>
          <p:cNvPr id="11" name="Shape 325"/>
          <p:cNvCxnSpPr/>
          <p:nvPr/>
        </p:nvCxnSpPr>
        <p:spPr>
          <a:xfrm flipH="1">
            <a:off x="4643445" y="2420888"/>
            <a:ext cx="14513" cy="360040"/>
          </a:xfrm>
          <a:prstGeom prst="straightConnector1">
            <a:avLst/>
          </a:prstGeom>
          <a:noFill/>
          <a:ln w="9525" cap="flat" cmpd="sng">
            <a:solidFill>
              <a:srgbClr val="FF3300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3" name="Shape 325"/>
          <p:cNvCxnSpPr/>
          <p:nvPr/>
        </p:nvCxnSpPr>
        <p:spPr>
          <a:xfrm>
            <a:off x="4643445" y="3068960"/>
            <a:ext cx="0" cy="386570"/>
          </a:xfrm>
          <a:prstGeom prst="straightConnector1">
            <a:avLst/>
          </a:prstGeom>
          <a:noFill/>
          <a:ln w="9525" cap="flat" cmpd="sng">
            <a:solidFill>
              <a:srgbClr val="FF3300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2" name="Shape 325"/>
          <p:cNvCxnSpPr/>
          <p:nvPr/>
        </p:nvCxnSpPr>
        <p:spPr>
          <a:xfrm flipH="1">
            <a:off x="4636469" y="3675718"/>
            <a:ext cx="13951" cy="432048"/>
          </a:xfrm>
          <a:prstGeom prst="straightConnector1">
            <a:avLst/>
          </a:prstGeom>
          <a:noFill/>
          <a:ln w="9525" cap="flat" cmpd="sng">
            <a:solidFill>
              <a:srgbClr val="FF3300"/>
            </a:solidFill>
            <a:prstDash val="dash"/>
            <a:round/>
            <a:headEnd type="none" w="lg" len="lg"/>
            <a:tailEnd type="triangle" w="lg" len="lg"/>
          </a:ln>
        </p:spPr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195" y="4521607"/>
            <a:ext cx="5004547" cy="231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850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755576" y="1412776"/>
            <a:ext cx="3240359" cy="4896543"/>
          </a:xfrm>
        </p:spPr>
        <p:txBody>
          <a:bodyPr/>
          <a:lstStyle/>
          <a:p>
            <a:pPr marL="114300" indent="0" algn="ctr">
              <a:buNone/>
            </a:pPr>
            <a:r>
              <a:rPr lang="pt-BR" sz="3200" b="1" dirty="0">
                <a:solidFill>
                  <a:srgbClr val="FF0000"/>
                </a:solidFill>
                <a:latin typeface="Shadows Into Light" panose="020B0604020202020204" charset="0"/>
              </a:rPr>
              <a:t>Lépido</a:t>
            </a:r>
          </a:p>
          <a:p>
            <a:pPr algn="just"/>
            <a:r>
              <a:rPr lang="pt-BR" dirty="0"/>
              <a:t>Conflitos entre os generais;</a:t>
            </a:r>
          </a:p>
          <a:p>
            <a:pPr algn="just"/>
            <a:r>
              <a:rPr lang="pt-BR" dirty="0"/>
              <a:t>Afastado do cargo por Otávio;</a:t>
            </a:r>
          </a:p>
          <a:p>
            <a:pPr algn="just"/>
            <a:endParaRPr lang="pt-BR" dirty="0"/>
          </a:p>
          <a:p>
            <a:pPr marL="114300" lvl="0" indent="0" algn="ctr">
              <a:buNone/>
            </a:pPr>
            <a:r>
              <a:rPr lang="pt-BR" sz="3200" b="1" dirty="0">
                <a:solidFill>
                  <a:srgbClr val="FF0000"/>
                </a:solidFill>
                <a:latin typeface="Shadows Into Light" panose="020B0604020202020204" charset="0"/>
              </a:rPr>
              <a:t>Marco Antônio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Aliança com a Rainha Cleópatra do Egito;</a:t>
            </a:r>
          </a:p>
          <a:p>
            <a:pPr algn="just"/>
            <a:r>
              <a:rPr lang="pt-BR" dirty="0"/>
              <a:t>Combate contra Otávio;</a:t>
            </a:r>
          </a:p>
          <a:p>
            <a:pPr algn="just"/>
            <a:r>
              <a:rPr lang="pt-BR" dirty="0"/>
              <a:t>Após derrota cometeu suicídio;</a:t>
            </a:r>
          </a:p>
          <a:p>
            <a:pPr algn="just"/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2"/>
          </p:nvPr>
        </p:nvSpPr>
        <p:spPr>
          <a:xfrm>
            <a:off x="4067944" y="1600275"/>
            <a:ext cx="4320480" cy="4565029"/>
          </a:xfrm>
        </p:spPr>
        <p:txBody>
          <a:bodyPr/>
          <a:lstStyle/>
          <a:p>
            <a:pPr marL="114300" indent="0" algn="ctr">
              <a:buNone/>
            </a:pPr>
            <a:r>
              <a:rPr lang="pt-BR" sz="3200" b="1" dirty="0">
                <a:solidFill>
                  <a:srgbClr val="FF0000"/>
                </a:solidFill>
                <a:latin typeface="Shadows Into Light" panose="020B0604020202020204" charset="0"/>
              </a:rPr>
              <a:t>Otávio</a:t>
            </a:r>
          </a:p>
          <a:p>
            <a:pPr algn="just"/>
            <a:r>
              <a:rPr lang="pt-BR" dirty="0"/>
              <a:t>Assumiu o poder como único governante de Roma;</a:t>
            </a:r>
          </a:p>
          <a:p>
            <a:pPr algn="just"/>
            <a:r>
              <a:rPr lang="pt-BR" dirty="0"/>
              <a:t>Fim da República Romana;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Títulos:</a:t>
            </a:r>
          </a:p>
          <a:p>
            <a:pPr lvl="1" algn="just"/>
            <a:r>
              <a:rPr lang="pt-BR" dirty="0"/>
              <a:t>Princeps- Primeiro Cidadão;</a:t>
            </a:r>
          </a:p>
          <a:p>
            <a:pPr lvl="1" algn="just"/>
            <a:r>
              <a:rPr lang="pt-BR" dirty="0"/>
              <a:t>Imperador- o Supremo;</a:t>
            </a:r>
          </a:p>
          <a:p>
            <a:pPr lvl="1" algn="just"/>
            <a:r>
              <a:rPr lang="pt-BR" dirty="0" err="1"/>
              <a:t>Pontifex</a:t>
            </a:r>
            <a:r>
              <a:rPr lang="pt-BR" dirty="0"/>
              <a:t> </a:t>
            </a:r>
            <a:r>
              <a:rPr lang="pt-BR" dirty="0" err="1"/>
              <a:t>Maximus</a:t>
            </a:r>
            <a:r>
              <a:rPr lang="pt-BR" dirty="0"/>
              <a:t>- Sacerdote Supremo;</a:t>
            </a:r>
          </a:p>
          <a:p>
            <a:pPr lvl="1" algn="just"/>
            <a:r>
              <a:rPr lang="pt-BR" dirty="0"/>
              <a:t>Pater </a:t>
            </a:r>
            <a:r>
              <a:rPr lang="pt-BR" dirty="0" err="1"/>
              <a:t>Patriae</a:t>
            </a:r>
            <a:r>
              <a:rPr lang="pt-BR" dirty="0"/>
              <a:t>- Pai da Pátria;</a:t>
            </a:r>
          </a:p>
          <a:p>
            <a:pPr lvl="1" algn="just"/>
            <a:r>
              <a:rPr lang="pt-BR" dirty="0"/>
              <a:t>Augustus- divino;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rgbClr val="FF0000"/>
                </a:solidFill>
              </a:rPr>
              <a:t>Segundo Triunvirato</a:t>
            </a:r>
          </a:p>
        </p:txBody>
      </p:sp>
      <p:sp>
        <p:nvSpPr>
          <p:cNvPr id="7" name="Shape 322"/>
          <p:cNvSpPr/>
          <p:nvPr/>
        </p:nvSpPr>
        <p:spPr>
          <a:xfrm>
            <a:off x="1691679" y="1506711"/>
            <a:ext cx="1440161" cy="626145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sp>
        <p:nvSpPr>
          <p:cNvPr id="8" name="Shape 322"/>
          <p:cNvSpPr/>
          <p:nvPr/>
        </p:nvSpPr>
        <p:spPr>
          <a:xfrm>
            <a:off x="5256076" y="1629686"/>
            <a:ext cx="1944216" cy="748605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5" y="3988829"/>
            <a:ext cx="1220839" cy="2369284"/>
          </a:xfrm>
          <a:prstGeom prst="rect">
            <a:avLst/>
          </a:prstGeom>
        </p:spPr>
      </p:pic>
      <p:sp>
        <p:nvSpPr>
          <p:cNvPr id="9" name="Shape 322"/>
          <p:cNvSpPr/>
          <p:nvPr/>
        </p:nvSpPr>
        <p:spPr>
          <a:xfrm>
            <a:off x="1027950" y="3573017"/>
            <a:ext cx="2823969" cy="720080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71318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rgbClr val="FF0000"/>
                </a:solidFill>
              </a:rPr>
              <a:t>Questões 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dirty="0"/>
              <a:t>Livro:</a:t>
            </a:r>
          </a:p>
          <a:p>
            <a:pPr algn="ctr"/>
            <a:r>
              <a:rPr lang="pt-BR" dirty="0"/>
              <a:t>Página 117: 1 e 2;</a:t>
            </a:r>
          </a:p>
          <a:p>
            <a:pPr algn="ctr"/>
            <a:r>
              <a:rPr lang="pt-BR" dirty="0"/>
              <a:t>Página 119: 14;</a:t>
            </a:r>
          </a:p>
          <a:p>
            <a:pPr algn="ctr"/>
            <a:r>
              <a:rPr lang="pt-BR" dirty="0"/>
              <a:t>Página 120: 21 e 23;</a:t>
            </a:r>
          </a:p>
          <a:p>
            <a:pPr algn="ctr"/>
            <a:r>
              <a:rPr lang="pt-BR" dirty="0"/>
              <a:t>Página 121: 28 e 29;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89040"/>
            <a:ext cx="24288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375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ctrTitle" idx="4294967295"/>
          </p:nvPr>
        </p:nvSpPr>
        <p:spPr>
          <a:xfrm>
            <a:off x="685800" y="30255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FF3300"/>
                </a:solidFill>
              </a:rPr>
              <a:t>Império</a:t>
            </a:r>
            <a:endParaRPr sz="6000" b="1" dirty="0">
              <a:solidFill>
                <a:srgbClr val="FF3300"/>
              </a:solidFill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ubTitle" idx="4294967295"/>
          </p:nvPr>
        </p:nvSpPr>
        <p:spPr>
          <a:xfrm>
            <a:off x="1414500" y="4548750"/>
            <a:ext cx="3239713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dirty="0"/>
              <a:t>Alto Império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dirty="0"/>
              <a:t>Baixo Império</a:t>
            </a:r>
            <a:endParaRPr dirty="0"/>
          </a:p>
        </p:txBody>
      </p:sp>
      <p:sp>
        <p:nvSpPr>
          <p:cNvPr id="150" name="Shape 150"/>
          <p:cNvSpPr/>
          <p:nvPr/>
        </p:nvSpPr>
        <p:spPr>
          <a:xfrm>
            <a:off x="3777525" y="1491575"/>
            <a:ext cx="1734900" cy="1702500"/>
          </a:xfrm>
          <a:prstGeom prst="wedgeEllipseCallout">
            <a:avLst>
              <a:gd name="adj1" fmla="val 463"/>
              <a:gd name="adj2" fmla="val 63799"/>
            </a:avLst>
          </a:prstGeom>
          <a:solidFill>
            <a:srgbClr val="FF33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78" y="1716887"/>
            <a:ext cx="1449193" cy="125187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2047">
            <a:off x="-180528" y="288275"/>
            <a:ext cx="4286250" cy="42862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567" y="4019986"/>
            <a:ext cx="4719333" cy="285482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40" y="1460727"/>
            <a:ext cx="17907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581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51" y="-19766"/>
            <a:ext cx="9157951" cy="6858000"/>
          </a:xfrm>
          <a:prstGeom prst="rect">
            <a:avLst/>
          </a:prstGeom>
        </p:spPr>
      </p:pic>
      <p:sp>
        <p:nvSpPr>
          <p:cNvPr id="179" name="Shape 179"/>
          <p:cNvSpPr/>
          <p:nvPr/>
        </p:nvSpPr>
        <p:spPr>
          <a:xfrm>
            <a:off x="6372200" y="3645024"/>
            <a:ext cx="2780950" cy="2465620"/>
          </a:xfrm>
          <a:prstGeom prst="wedgeEllipseCallout">
            <a:avLst>
              <a:gd name="adj1" fmla="val 0"/>
              <a:gd name="adj2" fmla="val 59798"/>
            </a:avLst>
          </a:prstGeom>
          <a:solidFill>
            <a:srgbClr val="FFFFFF">
              <a:alpha val="79230"/>
            </a:srgbClr>
          </a:solidFill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dirty="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ALTO IMPÉRIO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07479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755576" y="1412776"/>
            <a:ext cx="3240359" cy="4896543"/>
          </a:xfrm>
        </p:spPr>
        <p:txBody>
          <a:bodyPr/>
          <a:lstStyle/>
          <a:p>
            <a:pPr algn="just"/>
            <a:r>
              <a:rPr lang="pt-BR" dirty="0"/>
              <a:t>Expansão territorial;</a:t>
            </a:r>
          </a:p>
          <a:p>
            <a:pPr algn="just"/>
            <a:r>
              <a:rPr lang="pt-BR" dirty="0"/>
              <a:t>Estabilidade;</a:t>
            </a:r>
          </a:p>
          <a:p>
            <a:pPr algn="just"/>
            <a:endParaRPr lang="pt-BR" dirty="0"/>
          </a:p>
          <a:p>
            <a:pPr marL="114300" lvl="0" indent="0" algn="ctr">
              <a:buNone/>
            </a:pPr>
            <a:r>
              <a:rPr lang="pt-BR" sz="3200" b="1" dirty="0" err="1">
                <a:solidFill>
                  <a:srgbClr val="FF0000"/>
                </a:solidFill>
                <a:latin typeface="Shadows Into Light" panose="020B0604020202020204" charset="0"/>
              </a:rPr>
              <a:t>Pax</a:t>
            </a:r>
            <a:r>
              <a:rPr lang="pt-BR" sz="3200" b="1" dirty="0">
                <a:solidFill>
                  <a:srgbClr val="FF0000"/>
                </a:solidFill>
                <a:latin typeface="Shadows Into Light" panose="020B0604020202020204" charset="0"/>
              </a:rPr>
              <a:t> Romana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Primeiros 200 anos;</a:t>
            </a:r>
          </a:p>
          <a:p>
            <a:pPr algn="just"/>
            <a:r>
              <a:rPr lang="pt-BR" dirty="0"/>
              <a:t>Estabilidade política e econômica;</a:t>
            </a:r>
          </a:p>
          <a:p>
            <a:pPr marL="114300" lvl="0" indent="0" algn="ctr">
              <a:buNone/>
            </a:pPr>
            <a:r>
              <a:rPr lang="pt-BR" sz="3200" b="1" dirty="0">
                <a:solidFill>
                  <a:srgbClr val="FF0000"/>
                </a:solidFill>
                <a:latin typeface="Shadows Into Light" panose="020B0604020202020204" charset="0"/>
              </a:rPr>
              <a:t>Otávio</a:t>
            </a:r>
          </a:p>
          <a:p>
            <a:pPr algn="just"/>
            <a:r>
              <a:rPr lang="pt-BR" dirty="0"/>
              <a:t>Primeiro Imperador de Roma- 27 a. C.</a:t>
            </a:r>
          </a:p>
          <a:p>
            <a:pPr algn="just"/>
            <a:r>
              <a:rPr lang="pt-BR" dirty="0"/>
              <a:t>Augusto- sagrado e divino;</a:t>
            </a:r>
          </a:p>
          <a:p>
            <a:pPr algn="just"/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2"/>
          </p:nvPr>
        </p:nvSpPr>
        <p:spPr>
          <a:xfrm>
            <a:off x="4067944" y="1600275"/>
            <a:ext cx="4320480" cy="4565029"/>
          </a:xfrm>
        </p:spPr>
        <p:txBody>
          <a:bodyPr/>
          <a:lstStyle/>
          <a:p>
            <a:pPr marL="114300" indent="0" algn="ctr">
              <a:buNone/>
            </a:pPr>
            <a:r>
              <a:rPr lang="pt-BR" sz="2000" b="1" dirty="0">
                <a:solidFill>
                  <a:srgbClr val="FF0000"/>
                </a:solidFill>
              </a:rPr>
              <a:t>Século de Ouro</a:t>
            </a:r>
          </a:p>
          <a:p>
            <a:pPr algn="just"/>
            <a:r>
              <a:rPr lang="pt-BR" dirty="0"/>
              <a:t>Melhorias para todas as camadas sociais;</a:t>
            </a:r>
          </a:p>
          <a:p>
            <a:pPr algn="just"/>
            <a:r>
              <a:rPr lang="pt-BR" dirty="0"/>
              <a:t>Período de prosperidade:</a:t>
            </a:r>
          </a:p>
          <a:p>
            <a:pPr algn="just"/>
            <a:endParaRPr lang="pt-BR" dirty="0"/>
          </a:p>
          <a:p>
            <a:pPr algn="just">
              <a:buFont typeface="+mj-lt"/>
              <a:buAutoNum type="arabicPeriod"/>
            </a:pPr>
            <a:r>
              <a:rPr lang="pt-BR" dirty="0"/>
              <a:t>Ampliação/melhoria das avenidas e do porto = intensificação comercial;</a:t>
            </a:r>
          </a:p>
          <a:p>
            <a:pPr algn="just">
              <a:buFont typeface="+mj-lt"/>
              <a:buAutoNum type="arabicPeriod"/>
            </a:pPr>
            <a:r>
              <a:rPr lang="pt-BR" dirty="0"/>
              <a:t>Oficialização do Latim: identidade ao Império; controle do estoque e da contabilidade comercial;</a:t>
            </a:r>
          </a:p>
          <a:p>
            <a:pPr algn="just">
              <a:buFont typeface="+mj-lt"/>
              <a:buAutoNum type="arabicPeriod"/>
            </a:pPr>
            <a:r>
              <a:rPr lang="pt-BR" dirty="0"/>
              <a:t>Regularização das funções dos escravos;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rgbClr val="FF0000"/>
                </a:solidFill>
              </a:rPr>
              <a:t>Alto Império </a:t>
            </a:r>
          </a:p>
        </p:txBody>
      </p:sp>
      <p:sp>
        <p:nvSpPr>
          <p:cNvPr id="7" name="Shape 322"/>
          <p:cNvSpPr/>
          <p:nvPr/>
        </p:nvSpPr>
        <p:spPr>
          <a:xfrm>
            <a:off x="1234631" y="2524279"/>
            <a:ext cx="2257249" cy="832713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sp>
        <p:nvSpPr>
          <p:cNvPr id="8" name="Shape 322"/>
          <p:cNvSpPr/>
          <p:nvPr/>
        </p:nvSpPr>
        <p:spPr>
          <a:xfrm>
            <a:off x="1691680" y="4437112"/>
            <a:ext cx="1368152" cy="642417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5" y="3988829"/>
            <a:ext cx="1220839" cy="236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95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755576" y="1831450"/>
            <a:ext cx="3960439" cy="4333854"/>
          </a:xfrm>
        </p:spPr>
        <p:txBody>
          <a:bodyPr/>
          <a:lstStyle/>
          <a:p>
            <a:pPr>
              <a:buFont typeface="+mj-lt"/>
              <a:buAutoNum type="arabicPeriod" startAt="4"/>
            </a:pPr>
            <a:r>
              <a:rPr lang="pt-BR" dirty="0"/>
              <a:t>Política do Pão e Circo: acalmar a plebe;</a:t>
            </a:r>
          </a:p>
          <a:p>
            <a:pPr>
              <a:buFont typeface="+mj-lt"/>
              <a:buAutoNum type="arabicPeriod" startAt="4"/>
            </a:pPr>
            <a:r>
              <a:rPr lang="pt-BR" dirty="0"/>
              <a:t>Coordenação do Exército: recrutamento função das Províncias;</a:t>
            </a:r>
          </a:p>
          <a:p>
            <a:pPr>
              <a:buFont typeface="+mj-lt"/>
              <a:buAutoNum type="arabicPeriod" startAt="4"/>
            </a:pPr>
            <a:r>
              <a:rPr lang="pt-BR" dirty="0"/>
              <a:t>Construção dos grandes monumentos  Públicos;</a:t>
            </a:r>
          </a:p>
          <a:p>
            <a:pPr>
              <a:buFont typeface="+mj-lt"/>
              <a:buAutoNum type="arabicPeriod" startAt="4"/>
            </a:pPr>
            <a:r>
              <a:rPr lang="pt-BR" dirty="0"/>
              <a:t>Incentivo ao meio artísticos e literário;</a:t>
            </a:r>
          </a:p>
          <a:p>
            <a:pPr>
              <a:buFont typeface="+mj-lt"/>
              <a:buAutoNum type="arabicPeriod" startAt="4"/>
            </a:pPr>
            <a:r>
              <a:rPr lang="pt-BR" dirty="0"/>
              <a:t>Ampliação das fronteiras, garantindo a segurança do território até o século II d. C.</a:t>
            </a:r>
          </a:p>
          <a:p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>
                <a:solidFill>
                  <a:srgbClr val="FF0000"/>
                </a:solidFill>
              </a:rPr>
              <a:t>Alto Império 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789040"/>
            <a:ext cx="5073329" cy="306896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274" y="1988840"/>
            <a:ext cx="17907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30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subTitle" idx="4294967295"/>
          </p:nvPr>
        </p:nvSpPr>
        <p:spPr>
          <a:xfrm>
            <a:off x="1177800" y="764704"/>
            <a:ext cx="6788400" cy="32302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rgbClr val="FF3300"/>
                </a:solidFill>
                <a:latin typeface="Shadows Into Light" charset="0"/>
              </a:rPr>
              <a:t>Rômulo e Remo</a:t>
            </a:r>
            <a:endParaRPr sz="3600" b="1" dirty="0">
              <a:solidFill>
                <a:srgbClr val="FF3300"/>
              </a:solidFill>
              <a:latin typeface="Shadows Into Light" charset="0"/>
            </a:endParaRPr>
          </a:p>
        </p:txBody>
      </p:sp>
      <p:sp>
        <p:nvSpPr>
          <p:cNvPr id="321" name="Shape 321"/>
          <p:cNvSpPr txBox="1">
            <a:spLocks noGrp="1"/>
          </p:cNvSpPr>
          <p:nvPr>
            <p:ph type="body" idx="4294967295"/>
          </p:nvPr>
        </p:nvSpPr>
        <p:spPr>
          <a:xfrm>
            <a:off x="5695636" y="4199393"/>
            <a:ext cx="2394068" cy="12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FF0000"/>
                </a:solidFill>
              </a:rPr>
              <a:t>Rômulo</a:t>
            </a:r>
            <a:r>
              <a:rPr lang="pt-BR" dirty="0">
                <a:solidFill>
                  <a:srgbClr val="979CB8"/>
                </a:solidFill>
              </a:rPr>
              <a:t> então se tornou o fundador de Roma e seu primeiro Rei</a:t>
            </a:r>
            <a:endParaRPr dirty="0">
              <a:solidFill>
                <a:srgbClr val="979CB8"/>
              </a:solidFill>
            </a:endParaRPr>
          </a:p>
        </p:txBody>
      </p:sp>
      <p:sp>
        <p:nvSpPr>
          <p:cNvPr id="322" name="Shape 322"/>
          <p:cNvSpPr/>
          <p:nvPr/>
        </p:nvSpPr>
        <p:spPr>
          <a:xfrm>
            <a:off x="1983416" y="548530"/>
            <a:ext cx="4748538" cy="1296294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cxnSp>
        <p:nvCxnSpPr>
          <p:cNvPr id="325" name="Shape 325"/>
          <p:cNvCxnSpPr/>
          <p:nvPr/>
        </p:nvCxnSpPr>
        <p:spPr>
          <a:xfrm flipV="1">
            <a:off x="2424348" y="5215694"/>
            <a:ext cx="419460" cy="20933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326" name="Shape 326"/>
          <p:cNvCxnSpPr>
            <a:endCxn id="12" idx="0"/>
          </p:cNvCxnSpPr>
          <p:nvPr/>
        </p:nvCxnSpPr>
        <p:spPr>
          <a:xfrm flipH="1">
            <a:off x="2266396" y="1402301"/>
            <a:ext cx="315905" cy="401524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327" name="Shape 327"/>
          <p:cNvCxnSpPr/>
          <p:nvPr/>
        </p:nvCxnSpPr>
        <p:spPr>
          <a:xfrm>
            <a:off x="4572000" y="5236627"/>
            <a:ext cx="1224136" cy="0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14" name="Shape 321"/>
          <p:cNvSpPr txBox="1">
            <a:spLocks/>
          </p:cNvSpPr>
          <p:nvPr/>
        </p:nvSpPr>
        <p:spPr>
          <a:xfrm>
            <a:off x="3559434" y="1865493"/>
            <a:ext cx="1831257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2400"/>
              <a:buFont typeface="Varela Round"/>
              <a:buNone/>
              <a:tabLst/>
              <a:defRPr/>
            </a:pPr>
            <a:r>
              <a:rPr lang="pt-BR" sz="1800" dirty="0">
                <a:solidFill>
                  <a:srgbClr val="979CB8"/>
                </a:solidFill>
                <a:latin typeface="Varela Round"/>
                <a:ea typeface="Varela Round"/>
                <a:cs typeface="Varela Round"/>
                <a:sym typeface="Varela Round"/>
              </a:rPr>
              <a:t>Ameaçados de morte pelo rei, foram lançados no Rio Tibre em uma cesta.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979CB8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" name="Shape 321"/>
          <p:cNvSpPr txBox="1">
            <a:spLocks/>
          </p:cNvSpPr>
          <p:nvPr/>
        </p:nvSpPr>
        <p:spPr>
          <a:xfrm>
            <a:off x="1385266" y="1803825"/>
            <a:ext cx="1762259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5670"/>
              </a:buClr>
              <a:buSzPts val="2400"/>
              <a:buFont typeface="Varela Round"/>
              <a:buChar char="▧"/>
              <a:defRPr sz="24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2000"/>
              <a:buFont typeface="Varela Round"/>
              <a:buChar char="○"/>
              <a:defRPr sz="20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2000"/>
              <a:buFont typeface="Varela Round"/>
              <a:buChar char="■"/>
              <a:defRPr sz="20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●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○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■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●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○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■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spcBef>
                <a:spcPts val="0"/>
              </a:spcBef>
              <a:buFont typeface="Varela Round"/>
              <a:buNone/>
            </a:pPr>
            <a:r>
              <a:rPr lang="pt-BR" sz="1800" dirty="0">
                <a:solidFill>
                  <a:srgbClr val="979CB8"/>
                </a:solidFill>
              </a:rPr>
              <a:t>Irmãos Gêmeos, filhos do Deus Ares/Marte e da Mortal </a:t>
            </a:r>
            <a:r>
              <a:rPr lang="pt-BR" sz="1800" dirty="0" err="1">
                <a:solidFill>
                  <a:srgbClr val="979CB8"/>
                </a:solidFill>
              </a:rPr>
              <a:t>Réia</a:t>
            </a:r>
            <a:r>
              <a:rPr lang="pt-BR" sz="1800" dirty="0">
                <a:solidFill>
                  <a:srgbClr val="979CB8"/>
                </a:solidFill>
              </a:rPr>
              <a:t> Silvia.</a:t>
            </a:r>
          </a:p>
        </p:txBody>
      </p:sp>
      <p:sp>
        <p:nvSpPr>
          <p:cNvPr id="16" name="Shape 321"/>
          <p:cNvSpPr txBox="1">
            <a:spLocks/>
          </p:cNvSpPr>
          <p:nvPr/>
        </p:nvSpPr>
        <p:spPr>
          <a:xfrm rot="20251701">
            <a:off x="285694" y="1022404"/>
            <a:ext cx="1618307" cy="915126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5670"/>
              </a:buClr>
              <a:buSzPts val="2400"/>
              <a:buFont typeface="Varela Round"/>
              <a:buChar char="▧"/>
              <a:defRPr sz="24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2000"/>
              <a:buFont typeface="Varela Round"/>
              <a:buChar char="○"/>
              <a:defRPr sz="20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2000"/>
              <a:buFont typeface="Varela Round"/>
              <a:buChar char="■"/>
              <a:defRPr sz="20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●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○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■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●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○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■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spcBef>
                <a:spcPts val="0"/>
              </a:spcBef>
              <a:buFont typeface="Varela Round"/>
              <a:buNone/>
            </a:pPr>
            <a:r>
              <a:rPr lang="pt-BR" b="1" dirty="0">
                <a:solidFill>
                  <a:schemeClr val="bg1"/>
                </a:solidFill>
              </a:rPr>
              <a:t>Mitologia Romana</a:t>
            </a:r>
          </a:p>
        </p:txBody>
      </p:sp>
      <p:sp>
        <p:nvSpPr>
          <p:cNvPr id="15" name="Shape 321"/>
          <p:cNvSpPr txBox="1">
            <a:spLocks/>
          </p:cNvSpPr>
          <p:nvPr/>
        </p:nvSpPr>
        <p:spPr>
          <a:xfrm>
            <a:off x="5640223" y="1778744"/>
            <a:ext cx="2504894" cy="2088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2400"/>
              <a:buFont typeface="Varela Round"/>
              <a:buNone/>
              <a:tabLst/>
              <a:defRPr/>
            </a:pPr>
            <a:r>
              <a:rPr lang="pt-BR" sz="1800" noProof="0" dirty="0">
                <a:solidFill>
                  <a:srgbClr val="979CB8"/>
                </a:solidFill>
                <a:latin typeface="Varela Round"/>
                <a:ea typeface="Varela Round"/>
                <a:cs typeface="Varela Round"/>
                <a:sym typeface="Varela Round"/>
              </a:rPr>
              <a:t>Chegando às margens do rio, foram amamentados por uma Loba e posteriormente criados por um casal de pastores.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979CB8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7" name="Shape 321"/>
          <p:cNvSpPr txBox="1">
            <a:spLocks/>
          </p:cNvSpPr>
          <p:nvPr/>
        </p:nvSpPr>
        <p:spPr>
          <a:xfrm>
            <a:off x="829476" y="4152827"/>
            <a:ext cx="1752825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5670"/>
              </a:buClr>
              <a:buSzPts val="2400"/>
              <a:buFont typeface="Varela Round"/>
              <a:buChar char="▧"/>
              <a:defRPr sz="24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2000"/>
              <a:buFont typeface="Varela Round"/>
              <a:buChar char="○"/>
              <a:defRPr sz="20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2000"/>
              <a:buFont typeface="Varela Round"/>
              <a:buChar char="■"/>
              <a:defRPr sz="20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●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○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■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●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○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■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spcBef>
                <a:spcPts val="0"/>
              </a:spcBef>
              <a:buFont typeface="Varela Round"/>
              <a:buNone/>
            </a:pPr>
            <a:r>
              <a:rPr lang="pt-BR" sz="1800" dirty="0">
                <a:solidFill>
                  <a:srgbClr val="979CB8"/>
                </a:solidFill>
              </a:rPr>
              <a:t>Quando adultos se vingaram do rei e decidiram criar uma cidade</a:t>
            </a:r>
          </a:p>
        </p:txBody>
      </p:sp>
      <p:sp>
        <p:nvSpPr>
          <p:cNvPr id="18" name="Shape 321"/>
          <p:cNvSpPr txBox="1">
            <a:spLocks/>
          </p:cNvSpPr>
          <p:nvPr/>
        </p:nvSpPr>
        <p:spPr>
          <a:xfrm>
            <a:off x="2703580" y="4166149"/>
            <a:ext cx="1752825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5670"/>
              </a:buClr>
              <a:buSzPts val="2400"/>
              <a:buFont typeface="Varela Round"/>
              <a:buChar char="▧"/>
              <a:defRPr sz="24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2000"/>
              <a:buFont typeface="Varela Round"/>
              <a:buChar char="○"/>
              <a:defRPr sz="20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2000"/>
              <a:buFont typeface="Varela Round"/>
              <a:buChar char="■"/>
              <a:defRPr sz="20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●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○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■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●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○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■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spcBef>
                <a:spcPts val="0"/>
              </a:spcBef>
              <a:buFont typeface="Varela Round"/>
              <a:buNone/>
            </a:pPr>
            <a:r>
              <a:rPr lang="pt-BR" sz="1800" dirty="0">
                <a:solidFill>
                  <a:srgbClr val="979CB8"/>
                </a:solidFill>
              </a:rPr>
              <a:t>Uma disputa entre os dois irmãos provocou a morte de Remo</a:t>
            </a:r>
          </a:p>
        </p:txBody>
      </p:sp>
      <p:cxnSp>
        <p:nvCxnSpPr>
          <p:cNvPr id="19" name="Shape 327"/>
          <p:cNvCxnSpPr/>
          <p:nvPr/>
        </p:nvCxnSpPr>
        <p:spPr>
          <a:xfrm>
            <a:off x="5390691" y="2822859"/>
            <a:ext cx="405445" cy="0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22" name="Shape 327"/>
          <p:cNvCxnSpPr/>
          <p:nvPr/>
        </p:nvCxnSpPr>
        <p:spPr>
          <a:xfrm>
            <a:off x="3153989" y="2822859"/>
            <a:ext cx="405445" cy="0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lg" len="lg"/>
            <a:tailEnd type="triangle" w="lg" len="lg"/>
          </a:ln>
        </p:spPr>
      </p:cxn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5972">
            <a:off x="6769041" y="405809"/>
            <a:ext cx="2144003" cy="1612291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632848" cy="573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062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/>
              <a:t>Durante o governo de Otávio Augusto- nascimento de Jesus Cristo;</a:t>
            </a:r>
          </a:p>
          <a:p>
            <a:pPr algn="just"/>
            <a:r>
              <a:rPr lang="pt-BR" dirty="0"/>
              <a:t>Os cristãos foram perseguidos e reprimidos durante os governos de Nero e Diocleciano;</a:t>
            </a:r>
          </a:p>
          <a:p>
            <a:pPr algn="just"/>
            <a:r>
              <a:rPr lang="pt-BR" dirty="0"/>
              <a:t>Além de aprisionados, os fiéis serviam para divertir o povo romano, ao serem jogados aos leões.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Relação com o Cristianismo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667" y="1788587"/>
            <a:ext cx="317182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379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/>
              <a:t>Otávio Augusto morreu em 14 d. C.</a:t>
            </a:r>
          </a:p>
          <a:p>
            <a:pPr algn="just"/>
            <a:r>
              <a:rPr lang="pt-BR" dirty="0"/>
              <a:t>Estrutura política mantida e os imperadores continuaram concentrando os poderes;</a:t>
            </a:r>
          </a:p>
          <a:p>
            <a:pPr algn="just"/>
            <a:endParaRPr lang="pt-BR" dirty="0"/>
          </a:p>
          <a:p>
            <a:pPr marL="114300" indent="0" algn="ctr">
              <a:buNone/>
            </a:pPr>
            <a:r>
              <a:rPr lang="pt-BR" sz="3600" dirty="0">
                <a:solidFill>
                  <a:srgbClr val="FF0000"/>
                </a:solidFill>
                <a:latin typeface="Shadows Into Light" panose="020B0604020202020204" charset="0"/>
              </a:rPr>
              <a:t>Tibério</a:t>
            </a:r>
          </a:p>
          <a:p>
            <a:pPr algn="just"/>
            <a:r>
              <a:rPr lang="pt-BR" dirty="0"/>
              <a:t>Corrupção;</a:t>
            </a:r>
          </a:p>
          <a:p>
            <a:pPr algn="just"/>
            <a:r>
              <a:rPr lang="pt-BR" dirty="0"/>
              <a:t>Crucificação de Jesus;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376375" y="1412776"/>
            <a:ext cx="3982607" cy="4752528"/>
          </a:xfrm>
        </p:spPr>
        <p:txBody>
          <a:bodyPr/>
          <a:lstStyle/>
          <a:p>
            <a:pPr marL="114300" indent="0" algn="ctr">
              <a:buNone/>
            </a:pPr>
            <a:r>
              <a:rPr lang="pt-BR" sz="2800" b="1" dirty="0">
                <a:solidFill>
                  <a:srgbClr val="FF0000"/>
                </a:solidFill>
                <a:latin typeface="Shadows Into Light" panose="020B0604020202020204" charset="0"/>
              </a:rPr>
              <a:t>Calígula</a:t>
            </a:r>
          </a:p>
          <a:p>
            <a:r>
              <a:rPr lang="pt-BR" dirty="0"/>
              <a:t>Governo menosprezou todos os órgãos da administração romana;</a:t>
            </a:r>
          </a:p>
          <a:p>
            <a:endParaRPr lang="pt-BR" dirty="0"/>
          </a:p>
          <a:p>
            <a:pPr marL="114300" indent="0" algn="ctr">
              <a:buNone/>
            </a:pPr>
            <a:r>
              <a:rPr lang="pt-BR" sz="3200" b="1" dirty="0">
                <a:solidFill>
                  <a:srgbClr val="FF0000"/>
                </a:solidFill>
                <a:latin typeface="Shadows Into Light" panose="020B0604020202020204" charset="0"/>
              </a:rPr>
              <a:t>Nero</a:t>
            </a:r>
          </a:p>
          <a:p>
            <a:r>
              <a:rPr lang="pt-BR" dirty="0"/>
              <a:t>Ampliação dos adeptos do Cristianismo;</a:t>
            </a:r>
          </a:p>
          <a:p>
            <a:r>
              <a:rPr lang="pt-BR" dirty="0"/>
              <a:t>Roma incendiada: acusou os cristãos, mas a culpa caiu sobre ele;</a:t>
            </a:r>
          </a:p>
          <a:p>
            <a:r>
              <a:rPr lang="pt-BR" dirty="0"/>
              <a:t>Medidas Impopulares: vida romana regrada para impedir revoltas;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Imperadores</a:t>
            </a:r>
          </a:p>
        </p:txBody>
      </p:sp>
      <p:sp>
        <p:nvSpPr>
          <p:cNvPr id="6" name="Shape 322"/>
          <p:cNvSpPr/>
          <p:nvPr/>
        </p:nvSpPr>
        <p:spPr>
          <a:xfrm>
            <a:off x="1979712" y="4509120"/>
            <a:ext cx="1519547" cy="786433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sp>
        <p:nvSpPr>
          <p:cNvPr id="7" name="Shape 322"/>
          <p:cNvSpPr/>
          <p:nvPr/>
        </p:nvSpPr>
        <p:spPr>
          <a:xfrm>
            <a:off x="5683602" y="1510241"/>
            <a:ext cx="1368152" cy="642417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sp>
        <p:nvSpPr>
          <p:cNvPr id="8" name="Shape 322"/>
          <p:cNvSpPr/>
          <p:nvPr/>
        </p:nvSpPr>
        <p:spPr>
          <a:xfrm>
            <a:off x="5691061" y="3212018"/>
            <a:ext cx="1368152" cy="642417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09370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51" y="-19766"/>
            <a:ext cx="9157951" cy="6858000"/>
          </a:xfrm>
          <a:prstGeom prst="rect">
            <a:avLst/>
          </a:prstGeom>
        </p:spPr>
      </p:pic>
      <p:sp>
        <p:nvSpPr>
          <p:cNvPr id="179" name="Shape 179"/>
          <p:cNvSpPr/>
          <p:nvPr/>
        </p:nvSpPr>
        <p:spPr>
          <a:xfrm>
            <a:off x="6372200" y="3645024"/>
            <a:ext cx="2780950" cy="2465620"/>
          </a:xfrm>
          <a:prstGeom prst="wedgeEllipseCallout">
            <a:avLst>
              <a:gd name="adj1" fmla="val 0"/>
              <a:gd name="adj2" fmla="val 59798"/>
            </a:avLst>
          </a:prstGeom>
          <a:solidFill>
            <a:srgbClr val="FFFFFF">
              <a:alpha val="79230"/>
            </a:srgbClr>
          </a:solidFill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dirty="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BAIXO IMPÉRIO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25253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/>
              <a:t>Decadência do Império Romano:</a:t>
            </a:r>
          </a:p>
          <a:p>
            <a:pPr algn="just"/>
            <a:endParaRPr lang="pt-BR" dirty="0"/>
          </a:p>
          <a:p>
            <a:pPr marL="114300" indent="0" algn="ctr">
              <a:buNone/>
            </a:pPr>
            <a:r>
              <a:rPr lang="pt-BR" sz="3600" dirty="0">
                <a:solidFill>
                  <a:srgbClr val="FF0000"/>
                </a:solidFill>
                <a:latin typeface="Shadows Into Light" panose="020B0604020202020204" charset="0"/>
              </a:rPr>
              <a:t>Invasões </a:t>
            </a:r>
          </a:p>
          <a:p>
            <a:pPr marL="114300" indent="0" algn="ctr">
              <a:buNone/>
            </a:pPr>
            <a:r>
              <a:rPr lang="pt-BR" sz="3600" dirty="0">
                <a:solidFill>
                  <a:srgbClr val="FF0000"/>
                </a:solidFill>
                <a:latin typeface="Shadows Into Light" panose="020B0604020202020204" charset="0"/>
              </a:rPr>
              <a:t>Bárbaras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Povos vizinhos que aproveitaram a fraqueza das fronteiras;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376375" y="1412776"/>
            <a:ext cx="3982607" cy="4752528"/>
          </a:xfrm>
        </p:spPr>
        <p:txBody>
          <a:bodyPr/>
          <a:lstStyle/>
          <a:p>
            <a:pPr marL="114300" indent="0" algn="ctr">
              <a:buNone/>
            </a:pPr>
            <a:r>
              <a:rPr lang="pt-BR" sz="2800" b="1" dirty="0">
                <a:solidFill>
                  <a:srgbClr val="FF0000"/>
                </a:solidFill>
                <a:latin typeface="Shadows Into Light" panose="020B0604020202020204" charset="0"/>
              </a:rPr>
              <a:t>Disputas pelo </a:t>
            </a:r>
          </a:p>
          <a:p>
            <a:pPr marL="114300" indent="0" algn="ctr">
              <a:buNone/>
            </a:pPr>
            <a:r>
              <a:rPr lang="pt-BR" sz="2800" b="1" dirty="0">
                <a:solidFill>
                  <a:srgbClr val="FF0000"/>
                </a:solidFill>
                <a:latin typeface="Shadows Into Light" panose="020B0604020202020204" charset="0"/>
              </a:rPr>
              <a:t>Poder e Corrupção</a:t>
            </a:r>
          </a:p>
          <a:p>
            <a:endParaRPr lang="pt-BR" dirty="0"/>
          </a:p>
          <a:p>
            <a:r>
              <a:rPr lang="pt-BR" dirty="0"/>
              <a:t>Centro do Império e nas Províncias;</a:t>
            </a:r>
          </a:p>
          <a:p>
            <a:endParaRPr lang="pt-BR" dirty="0"/>
          </a:p>
          <a:p>
            <a:pPr marL="114300" indent="0" algn="ctr">
              <a:buNone/>
            </a:pPr>
            <a:r>
              <a:rPr lang="pt-BR" sz="3200" b="1" dirty="0">
                <a:solidFill>
                  <a:srgbClr val="FF0000"/>
                </a:solidFill>
                <a:latin typeface="Shadows Into Light" panose="020B0604020202020204" charset="0"/>
              </a:rPr>
              <a:t>Cristianismo</a:t>
            </a:r>
          </a:p>
          <a:p>
            <a:r>
              <a:rPr lang="pt-BR" dirty="0"/>
              <a:t>Questionamento das instituições romanas, do imperialismo e da escravidão;</a:t>
            </a:r>
          </a:p>
          <a:p>
            <a:r>
              <a:rPr lang="pt-BR" dirty="0"/>
              <a:t>Ideias como caridade e justiça divina;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Baixo Império século III ao V</a:t>
            </a:r>
          </a:p>
        </p:txBody>
      </p:sp>
      <p:sp>
        <p:nvSpPr>
          <p:cNvPr id="6" name="Shape 322"/>
          <p:cNvSpPr/>
          <p:nvPr/>
        </p:nvSpPr>
        <p:spPr>
          <a:xfrm>
            <a:off x="1763688" y="2703140"/>
            <a:ext cx="2088232" cy="1733972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sp>
        <p:nvSpPr>
          <p:cNvPr id="7" name="Shape 322"/>
          <p:cNvSpPr/>
          <p:nvPr/>
        </p:nvSpPr>
        <p:spPr>
          <a:xfrm>
            <a:off x="4900830" y="1510241"/>
            <a:ext cx="3055546" cy="1192899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sp>
        <p:nvSpPr>
          <p:cNvPr id="8" name="Shape 322"/>
          <p:cNvSpPr/>
          <p:nvPr/>
        </p:nvSpPr>
        <p:spPr>
          <a:xfrm>
            <a:off x="5394657" y="3789040"/>
            <a:ext cx="2016224" cy="642417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6201"/>
            <a:ext cx="1485365" cy="288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056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/>
              <a:t>Decadência do Império Romano:</a:t>
            </a:r>
          </a:p>
          <a:p>
            <a:pPr algn="just"/>
            <a:endParaRPr lang="pt-BR" dirty="0"/>
          </a:p>
          <a:p>
            <a:pPr marL="114300" indent="0" algn="ctr">
              <a:buNone/>
            </a:pPr>
            <a:r>
              <a:rPr lang="pt-BR" sz="3600" dirty="0">
                <a:solidFill>
                  <a:srgbClr val="FF0000"/>
                </a:solidFill>
                <a:latin typeface="Shadows Into Light" panose="020B0604020202020204" charset="0"/>
              </a:rPr>
              <a:t>Crise do Escravismo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Fim das guerras de conquista diminuíram a demanda de escravos;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376375" y="1412776"/>
            <a:ext cx="3982607" cy="4752528"/>
          </a:xfrm>
        </p:spPr>
        <p:txBody>
          <a:bodyPr/>
          <a:lstStyle/>
          <a:p>
            <a:pPr marL="114300" indent="0" algn="ctr">
              <a:buNone/>
            </a:pPr>
            <a:endParaRPr lang="pt-BR" sz="2800" b="1" dirty="0">
              <a:solidFill>
                <a:srgbClr val="FF0000"/>
              </a:solidFill>
              <a:latin typeface="Shadows Into Light" panose="020B0604020202020204" charset="0"/>
            </a:endParaRPr>
          </a:p>
          <a:p>
            <a:pPr marL="114300" indent="0" algn="ctr">
              <a:buNone/>
            </a:pPr>
            <a:r>
              <a:rPr lang="pt-BR" sz="2800" b="1" dirty="0">
                <a:solidFill>
                  <a:srgbClr val="FF0000"/>
                </a:solidFill>
                <a:latin typeface="Shadows Into Light" panose="020B0604020202020204" charset="0"/>
              </a:rPr>
              <a:t>Crise Econômica</a:t>
            </a:r>
            <a:endParaRPr lang="pt-BR" dirty="0"/>
          </a:p>
          <a:p>
            <a:r>
              <a:rPr lang="pt-BR" dirty="0"/>
              <a:t>Queda na produção;</a:t>
            </a:r>
          </a:p>
          <a:p>
            <a:r>
              <a:rPr lang="pt-BR" dirty="0"/>
              <a:t>Inflação;</a:t>
            </a:r>
          </a:p>
          <a:p>
            <a:endParaRPr lang="pt-BR" dirty="0"/>
          </a:p>
          <a:p>
            <a:pPr marL="114300" indent="0" algn="ctr">
              <a:buNone/>
            </a:pPr>
            <a:r>
              <a:rPr lang="pt-BR" sz="3200" b="1" dirty="0">
                <a:solidFill>
                  <a:srgbClr val="FF0000"/>
                </a:solidFill>
                <a:latin typeface="Shadows Into Light" panose="020B0604020202020204" charset="0"/>
              </a:rPr>
              <a:t>Crise militar</a:t>
            </a:r>
          </a:p>
          <a:p>
            <a:r>
              <a:rPr lang="pt-BR" dirty="0"/>
              <a:t>Organização do exército insustentável;</a:t>
            </a:r>
          </a:p>
          <a:p>
            <a:r>
              <a:rPr lang="pt-BR" dirty="0"/>
              <a:t>Alto custo de manutenção das tropas;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Baixo Império século III ao V</a:t>
            </a:r>
          </a:p>
        </p:txBody>
      </p:sp>
      <p:sp>
        <p:nvSpPr>
          <p:cNvPr id="6" name="Shape 322"/>
          <p:cNvSpPr/>
          <p:nvPr/>
        </p:nvSpPr>
        <p:spPr>
          <a:xfrm>
            <a:off x="1763688" y="2703140"/>
            <a:ext cx="2088232" cy="1733972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sp>
        <p:nvSpPr>
          <p:cNvPr id="7" name="Shape 322"/>
          <p:cNvSpPr/>
          <p:nvPr/>
        </p:nvSpPr>
        <p:spPr>
          <a:xfrm>
            <a:off x="4900830" y="1831450"/>
            <a:ext cx="3055546" cy="733454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sp>
        <p:nvSpPr>
          <p:cNvPr id="8" name="Shape 322"/>
          <p:cNvSpPr/>
          <p:nvPr/>
        </p:nvSpPr>
        <p:spPr>
          <a:xfrm>
            <a:off x="5395221" y="3561581"/>
            <a:ext cx="2016224" cy="642417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6201"/>
            <a:ext cx="1485365" cy="288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85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1027950" y="1831450"/>
            <a:ext cx="3544050" cy="4333854"/>
          </a:xfrm>
        </p:spPr>
        <p:txBody>
          <a:bodyPr/>
          <a:lstStyle/>
          <a:p>
            <a:pPr marL="114300" indent="0" algn="ctr">
              <a:buNone/>
            </a:pPr>
            <a:r>
              <a:rPr lang="pt-BR" sz="3600" dirty="0">
                <a:solidFill>
                  <a:srgbClr val="FF0000"/>
                </a:solidFill>
                <a:latin typeface="Shadows Into Light" panose="020B0604020202020204" charset="0"/>
              </a:rPr>
              <a:t>Diocleciano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Dividiu o Império em 4 partes: </a:t>
            </a:r>
            <a:r>
              <a:rPr lang="pt-BR" dirty="0" err="1"/>
              <a:t>Tetraquia</a:t>
            </a:r>
            <a:r>
              <a:rPr lang="pt-BR" dirty="0"/>
              <a:t>;</a:t>
            </a:r>
          </a:p>
          <a:p>
            <a:pPr lvl="1" algn="just"/>
            <a:r>
              <a:rPr lang="pt-BR" dirty="0"/>
              <a:t>Fortalecer as defesas e melhorar a administração;</a:t>
            </a:r>
          </a:p>
          <a:p>
            <a:pPr algn="just"/>
            <a:r>
              <a:rPr lang="pt-BR" dirty="0"/>
              <a:t>Combate a inflação: fixou valores para as mercadorias e os salários;</a:t>
            </a:r>
          </a:p>
          <a:p>
            <a:pPr algn="just"/>
            <a:r>
              <a:rPr lang="pt-BR" dirty="0"/>
              <a:t>Medidas pouco eficientes = crise continuou.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860932" y="1412776"/>
            <a:ext cx="3498050" cy="4752528"/>
          </a:xfrm>
        </p:spPr>
        <p:txBody>
          <a:bodyPr/>
          <a:lstStyle/>
          <a:p>
            <a:pPr marL="114300" indent="0" algn="ctr">
              <a:buNone/>
            </a:pPr>
            <a:endParaRPr lang="pt-BR" sz="2800" b="1" dirty="0">
              <a:solidFill>
                <a:srgbClr val="FF0000"/>
              </a:solidFill>
              <a:latin typeface="Shadows Into Light" panose="020B0604020202020204" charset="0"/>
            </a:endParaRPr>
          </a:p>
          <a:p>
            <a:pPr marL="114300" indent="0" algn="ctr">
              <a:buNone/>
            </a:pPr>
            <a:r>
              <a:rPr lang="pt-BR" sz="2800" b="1" dirty="0">
                <a:solidFill>
                  <a:srgbClr val="FF0000"/>
                </a:solidFill>
                <a:latin typeface="Shadows Into Light" panose="020B0604020202020204" charset="0"/>
              </a:rPr>
              <a:t>Constantino</a:t>
            </a:r>
            <a:endParaRPr lang="pt-BR" dirty="0"/>
          </a:p>
          <a:p>
            <a:r>
              <a:rPr lang="pt-BR" sz="1600" dirty="0"/>
              <a:t>Ano de 330- Capital transferida para Constantinopla devido às invasões Bárbaras;</a:t>
            </a:r>
          </a:p>
          <a:p>
            <a:r>
              <a:rPr lang="pt-BR" sz="1600" dirty="0"/>
              <a:t>Posição estratégica: controle e melhor administração do Império;</a:t>
            </a:r>
          </a:p>
          <a:p>
            <a:r>
              <a:rPr lang="pt-BR" sz="1600" dirty="0"/>
              <a:t>313- </a:t>
            </a:r>
            <a:r>
              <a:rPr lang="pt-BR" sz="1600" dirty="0">
                <a:solidFill>
                  <a:srgbClr val="FF0000"/>
                </a:solidFill>
              </a:rPr>
              <a:t>Édito de Milão</a:t>
            </a:r>
            <a:r>
              <a:rPr lang="pt-BR" sz="1600" dirty="0"/>
              <a:t>: tolerância religiosa- liberou o Cristianismo;</a:t>
            </a:r>
          </a:p>
          <a:p>
            <a:r>
              <a:rPr lang="pt-BR" sz="1600" dirty="0">
                <a:solidFill>
                  <a:srgbClr val="FF0000"/>
                </a:solidFill>
              </a:rPr>
              <a:t>Colonato</a:t>
            </a:r>
            <a:r>
              <a:rPr lang="pt-BR" sz="1600" dirty="0"/>
              <a:t>: proibia o colono de abandonar a terra onde trabalhava, fixando-se a ela.</a:t>
            </a:r>
          </a:p>
          <a:p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Reformas para superar a crise</a:t>
            </a:r>
          </a:p>
        </p:txBody>
      </p:sp>
      <p:sp>
        <p:nvSpPr>
          <p:cNvPr id="6" name="Shape 322"/>
          <p:cNvSpPr/>
          <p:nvPr/>
        </p:nvSpPr>
        <p:spPr>
          <a:xfrm>
            <a:off x="1774297" y="1831450"/>
            <a:ext cx="2088232" cy="805462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sp>
        <p:nvSpPr>
          <p:cNvPr id="7" name="Shape 322"/>
          <p:cNvSpPr/>
          <p:nvPr/>
        </p:nvSpPr>
        <p:spPr>
          <a:xfrm>
            <a:off x="5534613" y="1859171"/>
            <a:ext cx="2170930" cy="733454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6201"/>
            <a:ext cx="1485365" cy="288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051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1027950" y="1831450"/>
            <a:ext cx="3544050" cy="4333854"/>
          </a:xfrm>
        </p:spPr>
        <p:txBody>
          <a:bodyPr/>
          <a:lstStyle/>
          <a:p>
            <a:pPr marL="114300" indent="0" algn="ctr">
              <a:buNone/>
            </a:pPr>
            <a:r>
              <a:rPr lang="pt-BR" sz="3600" dirty="0">
                <a:solidFill>
                  <a:srgbClr val="FF0000"/>
                </a:solidFill>
                <a:latin typeface="Shadows Into Light" panose="020B0604020202020204" charset="0"/>
              </a:rPr>
              <a:t>Teodósio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Édito de </a:t>
            </a:r>
            <a:r>
              <a:rPr lang="pt-BR" dirty="0" err="1"/>
              <a:t>Tessalônica</a:t>
            </a:r>
            <a:r>
              <a:rPr lang="pt-BR" dirty="0"/>
              <a:t>: oficializou o Cristianismo.</a:t>
            </a:r>
          </a:p>
          <a:p>
            <a:pPr algn="just"/>
            <a:r>
              <a:rPr lang="pt-BR" dirty="0"/>
              <a:t>Dividiu o Império em duas partes: </a:t>
            </a:r>
          </a:p>
          <a:p>
            <a:pPr lvl="1" algn="just"/>
            <a:r>
              <a:rPr lang="pt-BR" dirty="0"/>
              <a:t>Império Romano do Ocidente (capital Roma): Honório;</a:t>
            </a:r>
          </a:p>
          <a:p>
            <a:pPr lvl="1" algn="just"/>
            <a:r>
              <a:rPr lang="pt-BR" dirty="0"/>
              <a:t>Império Romano do Oriente (capital Constantinopla): Arcádio.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716016" y="1831450"/>
            <a:ext cx="3642966" cy="4333854"/>
          </a:xfrm>
        </p:spPr>
        <p:txBody>
          <a:bodyPr/>
          <a:lstStyle/>
          <a:p>
            <a:pPr marL="114300" indent="0" algn="ctr">
              <a:buNone/>
            </a:pPr>
            <a:endParaRPr lang="pt-BR" sz="2800" b="1" dirty="0">
              <a:solidFill>
                <a:srgbClr val="FF0000"/>
              </a:solidFill>
              <a:latin typeface="Shadows Into Light" panose="020B0604020202020204" charset="0"/>
            </a:endParaRPr>
          </a:p>
          <a:p>
            <a:pPr algn="just"/>
            <a:r>
              <a:rPr lang="pt-BR" sz="1600" b="1" dirty="0">
                <a:solidFill>
                  <a:srgbClr val="FF0000"/>
                </a:solidFill>
              </a:rPr>
              <a:t>Hordas</a:t>
            </a:r>
            <a:r>
              <a:rPr lang="pt-BR" sz="1600" dirty="0"/>
              <a:t>: povos provenientes das fronteiras, chamados de Bárbaros.</a:t>
            </a:r>
          </a:p>
          <a:p>
            <a:pPr algn="just"/>
            <a:endParaRPr lang="pt-BR" sz="1600" dirty="0"/>
          </a:p>
          <a:p>
            <a:pPr marL="114300" indent="0" algn="ctr">
              <a:buNone/>
            </a:pPr>
            <a:r>
              <a:rPr lang="pt-BR" sz="1600" dirty="0">
                <a:solidFill>
                  <a:srgbClr val="FF0000"/>
                </a:solidFill>
              </a:rPr>
              <a:t>Bando indisciplinado, grupo malfeitor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dirty="0"/>
              <a:t>Invadiram e tomaram Roma em 476, derrubando o último imperador da parte ocidental: Rômulo Augusto.</a:t>
            </a:r>
          </a:p>
          <a:p>
            <a:pPr algn="just"/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Reformas para superar a crise</a:t>
            </a:r>
          </a:p>
        </p:txBody>
      </p:sp>
      <p:sp>
        <p:nvSpPr>
          <p:cNvPr id="6" name="Shape 322"/>
          <p:cNvSpPr/>
          <p:nvPr/>
        </p:nvSpPr>
        <p:spPr>
          <a:xfrm>
            <a:off x="1774297" y="1831450"/>
            <a:ext cx="2088232" cy="805462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6201"/>
            <a:ext cx="1485365" cy="2882649"/>
          </a:xfrm>
          <a:prstGeom prst="rect">
            <a:avLst/>
          </a:prstGeom>
        </p:spPr>
      </p:pic>
      <p:cxnSp>
        <p:nvCxnSpPr>
          <p:cNvPr id="8" name="Shape 325"/>
          <p:cNvCxnSpPr/>
          <p:nvPr/>
        </p:nvCxnSpPr>
        <p:spPr>
          <a:xfrm>
            <a:off x="5076056" y="2636912"/>
            <a:ext cx="216024" cy="864096"/>
          </a:xfrm>
          <a:prstGeom prst="straightConnector1">
            <a:avLst/>
          </a:prstGeom>
          <a:noFill/>
          <a:ln w="9525" cap="flat" cmpd="sng">
            <a:solidFill>
              <a:srgbClr val="FF3300"/>
            </a:solidFill>
            <a:prstDash val="dash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37882467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0" y="1831450"/>
            <a:ext cx="3498950" cy="4261846"/>
          </a:xfrm>
        </p:spPr>
        <p:txBody>
          <a:bodyPr/>
          <a:lstStyle/>
          <a:p>
            <a:pPr algn="just"/>
            <a:r>
              <a:rPr lang="pt-BR" dirty="0"/>
              <a:t>Termo grego: discriminava os não-gregos, ou seja, não civilizados;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Roma: povos que habitavam suas fronteiras- Germânicos;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Impulsionados pela riqueza ou pelo frio no norte da Europa invadiram Roma;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Bárbaros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00388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557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9600" b="1" dirty="0"/>
            </a:br>
            <a:br>
              <a:rPr lang="en" sz="9600" b="1" dirty="0"/>
            </a:br>
            <a:r>
              <a:rPr lang="en" sz="9600" b="1" dirty="0"/>
              <a:t>Legado Cultural</a:t>
            </a:r>
            <a:endParaRPr sz="9600" b="1"/>
          </a:p>
        </p:txBody>
      </p:sp>
      <p:sp>
        <p:nvSpPr>
          <p:cNvPr id="240" name="Shape 240"/>
          <p:cNvSpPr/>
          <p:nvPr/>
        </p:nvSpPr>
        <p:spPr>
          <a:xfrm>
            <a:off x="2102438" y="549820"/>
            <a:ext cx="4829425" cy="3929089"/>
          </a:xfrm>
          <a:custGeom>
            <a:avLst/>
            <a:gdLst/>
            <a:ahLst/>
            <a:cxnLst/>
            <a:rect l="0" t="0" r="0" b="0"/>
            <a:pathLst>
              <a:path w="193177" h="68610" extrusionOk="0">
                <a:moveTo>
                  <a:pt x="0" y="9488"/>
                </a:moveTo>
                <a:cubicBezTo>
                  <a:pt x="1258" y="19868"/>
                  <a:pt x="3067" y="30191"/>
                  <a:pt x="3891" y="40616"/>
                </a:cubicBezTo>
                <a:cubicBezTo>
                  <a:pt x="4486" y="48159"/>
                  <a:pt x="181" y="56546"/>
                  <a:pt x="3567" y="63314"/>
                </a:cubicBezTo>
                <a:cubicBezTo>
                  <a:pt x="4873" y="65925"/>
                  <a:pt x="9401" y="63638"/>
                  <a:pt x="12322" y="63638"/>
                </a:cubicBezTo>
                <a:cubicBezTo>
                  <a:pt x="21833" y="63638"/>
                  <a:pt x="31345" y="63484"/>
                  <a:pt x="40856" y="63638"/>
                </a:cubicBezTo>
                <a:cubicBezTo>
                  <a:pt x="63900" y="64009"/>
                  <a:pt x="86875" y="66657"/>
                  <a:pt x="109922" y="66881"/>
                </a:cubicBezTo>
                <a:cubicBezTo>
                  <a:pt x="127331" y="67049"/>
                  <a:pt x="144723" y="68044"/>
                  <a:pt x="162128" y="68502"/>
                </a:cubicBezTo>
                <a:cubicBezTo>
                  <a:pt x="170350" y="68718"/>
                  <a:pt x="178583" y="67997"/>
                  <a:pt x="186771" y="67205"/>
                </a:cubicBezTo>
                <a:cubicBezTo>
                  <a:pt x="188311" y="67055"/>
                  <a:pt x="191161" y="67772"/>
                  <a:pt x="191311" y="66232"/>
                </a:cubicBezTo>
                <a:cubicBezTo>
                  <a:pt x="192716" y="51706"/>
                  <a:pt x="189691" y="37018"/>
                  <a:pt x="190662" y="22458"/>
                </a:cubicBezTo>
                <a:cubicBezTo>
                  <a:pt x="191114" y="15663"/>
                  <a:pt x="196036" y="6211"/>
                  <a:pt x="190662" y="2030"/>
                </a:cubicBezTo>
                <a:cubicBezTo>
                  <a:pt x="185540" y="-1954"/>
                  <a:pt x="177695" y="1381"/>
                  <a:pt x="171207" y="1381"/>
                </a:cubicBezTo>
                <a:cubicBezTo>
                  <a:pt x="155624" y="1381"/>
                  <a:pt x="140081" y="2959"/>
                  <a:pt x="124514" y="3651"/>
                </a:cubicBezTo>
                <a:cubicBezTo>
                  <a:pt x="83458" y="5474"/>
                  <a:pt x="42393" y="7866"/>
                  <a:pt x="1297" y="7866"/>
                </a:cubicBezTo>
              </a:path>
            </a:pathLst>
          </a:custGeom>
          <a:noFill/>
          <a:ln w="9525" cap="flat" cmpd="sng">
            <a:solidFill>
              <a:srgbClr val="505670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sp>
        <p:nvSpPr>
          <p:cNvPr id="241" name="Shape 241"/>
          <p:cNvSpPr/>
          <p:nvPr/>
        </p:nvSpPr>
        <p:spPr>
          <a:xfrm>
            <a:off x="2124775" y="692696"/>
            <a:ext cx="4894450" cy="3643338"/>
          </a:xfrm>
          <a:custGeom>
            <a:avLst/>
            <a:gdLst/>
            <a:ahLst/>
            <a:cxnLst/>
            <a:rect l="0" t="0" r="0" b="0"/>
            <a:pathLst>
              <a:path w="195778" h="70773" extrusionOk="0">
                <a:moveTo>
                  <a:pt x="2270" y="3507"/>
                </a:moveTo>
                <a:cubicBezTo>
                  <a:pt x="4760" y="17455"/>
                  <a:pt x="5299" y="31884"/>
                  <a:pt x="3891" y="45984"/>
                </a:cubicBezTo>
                <a:cubicBezTo>
                  <a:pt x="3385" y="51043"/>
                  <a:pt x="3633" y="56154"/>
                  <a:pt x="3243" y="61224"/>
                </a:cubicBezTo>
                <a:cubicBezTo>
                  <a:pt x="3118" y="62844"/>
                  <a:pt x="1635" y="65090"/>
                  <a:pt x="2918" y="66088"/>
                </a:cubicBezTo>
                <a:cubicBezTo>
                  <a:pt x="6851" y="69146"/>
                  <a:pt x="12877" y="66552"/>
                  <a:pt x="17834" y="67061"/>
                </a:cubicBezTo>
                <a:cubicBezTo>
                  <a:pt x="22381" y="67527"/>
                  <a:pt x="26883" y="68541"/>
                  <a:pt x="31453" y="68682"/>
                </a:cubicBezTo>
                <a:cubicBezTo>
                  <a:pt x="56843" y="69462"/>
                  <a:pt x="82250" y="69655"/>
                  <a:pt x="107653" y="69655"/>
                </a:cubicBezTo>
                <a:cubicBezTo>
                  <a:pt x="127324" y="69655"/>
                  <a:pt x="146995" y="69655"/>
                  <a:pt x="166667" y="69655"/>
                </a:cubicBezTo>
                <a:cubicBezTo>
                  <a:pt x="175871" y="69655"/>
                  <a:pt x="192100" y="74140"/>
                  <a:pt x="193905" y="65115"/>
                </a:cubicBezTo>
                <a:cubicBezTo>
                  <a:pt x="196534" y="51962"/>
                  <a:pt x="195526" y="38321"/>
                  <a:pt x="195526" y="24908"/>
                </a:cubicBezTo>
                <a:cubicBezTo>
                  <a:pt x="195526" y="19055"/>
                  <a:pt x="194229" y="13250"/>
                  <a:pt x="194229" y="7398"/>
                </a:cubicBezTo>
                <a:cubicBezTo>
                  <a:pt x="194229" y="5104"/>
                  <a:pt x="195533" y="855"/>
                  <a:pt x="193256" y="588"/>
                </a:cubicBezTo>
                <a:cubicBezTo>
                  <a:pt x="171486" y="-1973"/>
                  <a:pt x="149636" y="5100"/>
                  <a:pt x="127757" y="6425"/>
                </a:cubicBezTo>
                <a:cubicBezTo>
                  <a:pt x="85244" y="8999"/>
                  <a:pt x="42524" y="6003"/>
                  <a:pt x="0" y="8371"/>
                </a:cubicBezTo>
              </a:path>
            </a:pathLst>
          </a:custGeom>
          <a:noFill/>
          <a:ln w="9525" cap="flat" cmpd="sng">
            <a:solidFill>
              <a:srgbClr val="505670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525" y="-230977"/>
            <a:ext cx="2285714" cy="380952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2762555" cy="508056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594" y="3812400"/>
            <a:ext cx="24288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19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Fundação de Roma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sz="2000" b="1" dirty="0"/>
              <a:t>Latinos</a:t>
            </a:r>
          </a:p>
          <a:p>
            <a:pPr algn="ctr">
              <a:buNone/>
            </a:pPr>
            <a:endParaRPr lang="pt-BR" sz="2000" b="1" dirty="0"/>
          </a:p>
          <a:p>
            <a:pPr algn="ctr">
              <a:buNone/>
            </a:pPr>
            <a:endParaRPr lang="pt-BR" sz="2000" b="1" dirty="0"/>
          </a:p>
          <a:p>
            <a:pPr algn="ctr">
              <a:buNone/>
            </a:pPr>
            <a:r>
              <a:rPr lang="pt-BR" sz="2000" b="1" dirty="0"/>
              <a:t>Região do Lácio</a:t>
            </a:r>
          </a:p>
          <a:p>
            <a:pPr algn="ctr">
              <a:buNone/>
            </a:pPr>
            <a:endParaRPr lang="pt-BR" sz="2000" b="1" dirty="0"/>
          </a:p>
          <a:p>
            <a:pPr algn="ctr">
              <a:buNone/>
            </a:pPr>
            <a:endParaRPr lang="pt-BR" sz="2000" b="1" dirty="0"/>
          </a:p>
          <a:p>
            <a:pPr algn="ctr">
              <a:buNone/>
            </a:pPr>
            <a:r>
              <a:rPr lang="pt-BR" sz="2000" b="1" dirty="0"/>
              <a:t>+- 1800 a. C.</a:t>
            </a:r>
          </a:p>
          <a:p>
            <a:pPr algn="ctr">
              <a:buNone/>
            </a:pPr>
            <a:endParaRPr lang="pt-BR" sz="2000" b="1" dirty="0"/>
          </a:p>
          <a:p>
            <a:pPr algn="ctr">
              <a:buNone/>
            </a:pPr>
            <a:endParaRPr lang="pt-BR" sz="2000" b="1" dirty="0"/>
          </a:p>
          <a:p>
            <a:pPr algn="ctr">
              <a:buNone/>
            </a:pPr>
            <a:r>
              <a:rPr lang="pt-BR" sz="2000" b="1" dirty="0"/>
              <a:t>Unificação de vilas e povoados</a:t>
            </a:r>
          </a:p>
          <a:p>
            <a:pPr algn="ctr">
              <a:buNone/>
            </a:pPr>
            <a:endParaRPr lang="pt-BR" sz="2000" b="1" dirty="0"/>
          </a:p>
        </p:txBody>
      </p:sp>
      <p:cxnSp>
        <p:nvCxnSpPr>
          <p:cNvPr id="5" name="Shape 325"/>
          <p:cNvCxnSpPr/>
          <p:nvPr/>
        </p:nvCxnSpPr>
        <p:spPr>
          <a:xfrm rot="5400000">
            <a:off x="4450523" y="2738164"/>
            <a:ext cx="427834" cy="794"/>
          </a:xfrm>
          <a:prstGeom prst="straightConnector1">
            <a:avLst/>
          </a:prstGeom>
          <a:noFill/>
          <a:ln w="9525" cap="flat" cmpd="sng">
            <a:solidFill>
              <a:srgbClr val="FF3300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2" name="Shape 325"/>
          <p:cNvCxnSpPr/>
          <p:nvPr/>
        </p:nvCxnSpPr>
        <p:spPr>
          <a:xfrm rot="5400000">
            <a:off x="4451317" y="3959753"/>
            <a:ext cx="427834" cy="794"/>
          </a:xfrm>
          <a:prstGeom prst="straightConnector1">
            <a:avLst/>
          </a:prstGeom>
          <a:noFill/>
          <a:ln w="9525" cap="flat" cmpd="sng">
            <a:solidFill>
              <a:srgbClr val="FF3300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3" name="Shape 325"/>
          <p:cNvCxnSpPr/>
          <p:nvPr/>
        </p:nvCxnSpPr>
        <p:spPr>
          <a:xfrm rot="5400000">
            <a:off x="4451317" y="5154688"/>
            <a:ext cx="427834" cy="794"/>
          </a:xfrm>
          <a:prstGeom prst="straightConnector1">
            <a:avLst/>
          </a:prstGeom>
          <a:noFill/>
          <a:ln w="9525" cap="flat" cmpd="sng">
            <a:solidFill>
              <a:srgbClr val="FF3300"/>
            </a:solidFill>
            <a:prstDash val="dash"/>
            <a:round/>
            <a:headEnd type="none" w="lg" len="lg"/>
            <a:tailEnd type="triangle" w="lg" len="lg"/>
          </a:ln>
        </p:spPr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980728"/>
            <a:ext cx="2709189" cy="52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212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0" y="1831450"/>
            <a:ext cx="3498950" cy="4261846"/>
          </a:xfrm>
        </p:spPr>
        <p:txBody>
          <a:bodyPr/>
          <a:lstStyle/>
          <a:p>
            <a:pPr algn="just"/>
            <a:r>
              <a:rPr lang="pt-BR" dirty="0"/>
              <a:t>República: coisa pública;</a:t>
            </a:r>
          </a:p>
          <a:p>
            <a:pPr algn="just"/>
            <a:r>
              <a:rPr lang="pt-BR" dirty="0"/>
              <a:t>Senado: mais alto conselho do Estado;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São instituições políticas presentes na maioria dos países ocidentais.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Política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7833"/>
            <a:ext cx="4803051" cy="4149080"/>
          </a:xfrm>
          <a:prstGeom prst="rect">
            <a:avLst/>
          </a:prstGeom>
        </p:spPr>
      </p:pic>
      <p:cxnSp>
        <p:nvCxnSpPr>
          <p:cNvPr id="7" name="Shape 325"/>
          <p:cNvCxnSpPr/>
          <p:nvPr/>
        </p:nvCxnSpPr>
        <p:spPr>
          <a:xfrm>
            <a:off x="6302453" y="2924944"/>
            <a:ext cx="216024" cy="864096"/>
          </a:xfrm>
          <a:prstGeom prst="straightConnector1">
            <a:avLst/>
          </a:prstGeom>
          <a:noFill/>
          <a:ln w="9525" cap="flat" cmpd="sng">
            <a:solidFill>
              <a:srgbClr val="FF3300"/>
            </a:solidFill>
            <a:prstDash val="dash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4941291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0" y="1831450"/>
            <a:ext cx="3498950" cy="4261846"/>
          </a:xfrm>
        </p:spPr>
        <p:txBody>
          <a:bodyPr/>
          <a:lstStyle/>
          <a:p>
            <a:pPr algn="just"/>
            <a:r>
              <a:rPr lang="pt-BR" dirty="0"/>
              <a:t>Greco + Romana:</a:t>
            </a:r>
          </a:p>
          <a:p>
            <a:pPr algn="just"/>
            <a:r>
              <a:rPr lang="pt-BR" dirty="0"/>
              <a:t>Colunas e Arcos;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Construções Urbanas:</a:t>
            </a:r>
          </a:p>
          <a:p>
            <a:pPr lvl="1" algn="just"/>
            <a:r>
              <a:rPr lang="pt-BR" dirty="0"/>
              <a:t>Esgotos;</a:t>
            </a:r>
          </a:p>
          <a:p>
            <a:pPr lvl="1" algn="just"/>
            <a:r>
              <a:rPr lang="pt-BR" dirty="0"/>
              <a:t>Áreas Públicas;</a:t>
            </a:r>
          </a:p>
          <a:p>
            <a:pPr lvl="1" algn="just"/>
            <a:r>
              <a:rPr lang="pt-BR" dirty="0"/>
              <a:t>Trânsito de pedestres separados dos carros de tração animal.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Arquitetura</a:t>
            </a:r>
            <a:endParaRPr lang="pt-BR" dirty="0"/>
          </a:p>
        </p:txBody>
      </p:sp>
      <p:cxnSp>
        <p:nvCxnSpPr>
          <p:cNvPr id="7" name="Shape 325"/>
          <p:cNvCxnSpPr/>
          <p:nvPr/>
        </p:nvCxnSpPr>
        <p:spPr>
          <a:xfrm>
            <a:off x="6302453" y="2924944"/>
            <a:ext cx="216024" cy="864096"/>
          </a:xfrm>
          <a:prstGeom prst="straightConnector1">
            <a:avLst/>
          </a:prstGeom>
          <a:noFill/>
          <a:ln w="9525" cap="flat" cmpd="sng">
            <a:solidFill>
              <a:srgbClr val="FF3300"/>
            </a:solidFill>
            <a:prstDash val="dash"/>
            <a:round/>
            <a:headEnd type="none" w="lg" len="lg"/>
            <a:tailEnd type="triangle" w="lg" len="lg"/>
          </a:ln>
        </p:spPr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6540"/>
            <a:ext cx="4932040" cy="352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078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211960" y="1831450"/>
            <a:ext cx="3858990" cy="4261846"/>
          </a:xfrm>
        </p:spPr>
        <p:txBody>
          <a:bodyPr/>
          <a:lstStyle/>
          <a:p>
            <a:pPr algn="just"/>
            <a:r>
              <a:rPr lang="pt-BR" dirty="0"/>
              <a:t>Obras:</a:t>
            </a:r>
          </a:p>
          <a:p>
            <a:pPr lvl="1" algn="just"/>
            <a:r>
              <a:rPr lang="pt-BR" dirty="0"/>
              <a:t>Tito Lívio narradas por Virgílio, Ovídio e Cícero.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Latim:</a:t>
            </a:r>
          </a:p>
          <a:p>
            <a:pPr lvl="1" algn="just"/>
            <a:r>
              <a:rPr lang="pt-BR" dirty="0"/>
              <a:t>Língua oficial do Império Romano:</a:t>
            </a:r>
          </a:p>
          <a:p>
            <a:pPr lvl="2" algn="just"/>
            <a:r>
              <a:rPr lang="pt-BR" dirty="0"/>
              <a:t>Origem de quatro línguas neolatinas: italiano, francês, espanhol e português.</a:t>
            </a:r>
          </a:p>
          <a:p>
            <a:pPr lvl="1" algn="just"/>
            <a:endParaRPr lang="pt-BR" dirty="0"/>
          </a:p>
          <a:p>
            <a:pPr lvl="1" algn="just"/>
            <a:endParaRPr lang="pt-BR" dirty="0"/>
          </a:p>
          <a:p>
            <a:pPr lvl="1" algn="just"/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Literatura + Latim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04864"/>
            <a:ext cx="24288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371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004048" y="2348880"/>
            <a:ext cx="3066902" cy="3744416"/>
          </a:xfrm>
        </p:spPr>
        <p:txBody>
          <a:bodyPr/>
          <a:lstStyle/>
          <a:p>
            <a:pPr algn="just"/>
            <a:r>
              <a:rPr lang="pt-BR" dirty="0"/>
              <a:t>Organização legislativa copiada por diversas nações.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Direito Civil;</a:t>
            </a:r>
          </a:p>
          <a:p>
            <a:pPr algn="just"/>
            <a:r>
              <a:rPr lang="pt-BR" dirty="0"/>
              <a:t>Direito Natural;</a:t>
            </a:r>
          </a:p>
          <a:p>
            <a:pPr algn="just"/>
            <a:r>
              <a:rPr lang="pt-BR" dirty="0"/>
              <a:t>Direito das Gentes;</a:t>
            </a:r>
          </a:p>
          <a:p>
            <a:pPr lvl="1" algn="just"/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Direito Romano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15601"/>
            <a:ext cx="2285714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165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ctrTitle" idx="4294967295"/>
          </p:nvPr>
        </p:nvSpPr>
        <p:spPr>
          <a:xfrm>
            <a:off x="642910" y="1332700"/>
            <a:ext cx="8072494" cy="9532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F0000"/>
                </a:solidFill>
              </a:rPr>
              <a:t>Grifar quadro página 116</a:t>
            </a:r>
            <a:endParaRPr sz="4800" dirty="0">
              <a:solidFill>
                <a:srgbClr val="FF0000"/>
              </a:solidFill>
            </a:endParaRPr>
          </a:p>
        </p:txBody>
      </p:sp>
      <p:sp>
        <p:nvSpPr>
          <p:cNvPr id="320" name="Shape 320"/>
          <p:cNvSpPr txBox="1">
            <a:spLocks noGrp="1"/>
          </p:cNvSpPr>
          <p:nvPr>
            <p:ph type="subTitle" idx="4294967295"/>
          </p:nvPr>
        </p:nvSpPr>
        <p:spPr>
          <a:xfrm>
            <a:off x="1177800" y="2948588"/>
            <a:ext cx="6788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3600" b="1" dirty="0"/>
              <a:t>Fixação</a:t>
            </a:r>
            <a:endParaRPr sz="3600" b="1" dirty="0"/>
          </a:p>
        </p:txBody>
      </p:sp>
      <p:sp>
        <p:nvSpPr>
          <p:cNvPr id="322" name="Shape 322"/>
          <p:cNvSpPr/>
          <p:nvPr/>
        </p:nvSpPr>
        <p:spPr>
          <a:xfrm>
            <a:off x="2339752" y="2861425"/>
            <a:ext cx="4375387" cy="1359664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cxnSp>
        <p:nvCxnSpPr>
          <p:cNvPr id="323" name="Shape 323"/>
          <p:cNvCxnSpPr/>
          <p:nvPr/>
        </p:nvCxnSpPr>
        <p:spPr>
          <a:xfrm flipH="1">
            <a:off x="6357950" y="2285992"/>
            <a:ext cx="810600" cy="705300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324" name="Shape 324"/>
          <p:cNvCxnSpPr/>
          <p:nvPr/>
        </p:nvCxnSpPr>
        <p:spPr>
          <a:xfrm>
            <a:off x="3380350" y="2302225"/>
            <a:ext cx="219000" cy="559200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325" name="Shape 325"/>
          <p:cNvCxnSpPr/>
          <p:nvPr/>
        </p:nvCxnSpPr>
        <p:spPr>
          <a:xfrm rot="10800000" flipH="1">
            <a:off x="2788326" y="4250843"/>
            <a:ext cx="826800" cy="648600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326" name="Shape 326"/>
          <p:cNvCxnSpPr/>
          <p:nvPr/>
        </p:nvCxnSpPr>
        <p:spPr>
          <a:xfrm rot="10800000">
            <a:off x="5364088" y="4144360"/>
            <a:ext cx="178500" cy="713400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327" name="Shape 327"/>
          <p:cNvCxnSpPr/>
          <p:nvPr/>
        </p:nvCxnSpPr>
        <p:spPr>
          <a:xfrm rot="10800000">
            <a:off x="6171650" y="3876311"/>
            <a:ext cx="186300" cy="170400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lg" len="lg"/>
            <a:tailEnd type="triangle" w="lg" len="lg"/>
          </a:ln>
        </p:spPr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" y="4630922"/>
            <a:ext cx="3513276" cy="226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879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rgbClr val="FF0000"/>
                </a:solidFill>
              </a:rPr>
              <a:t>Questões 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dirty="0"/>
              <a:t>Livro:</a:t>
            </a:r>
          </a:p>
          <a:p>
            <a:pPr algn="ctr"/>
            <a:r>
              <a:rPr lang="pt-BR" dirty="0"/>
              <a:t>Página 119: 11 e 17;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62" y="3284984"/>
            <a:ext cx="24288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207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3300"/>
                </a:solidFill>
              </a:rPr>
              <a:t>Referência Bibliográfica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endParaRPr lang="pt-BR" dirty="0"/>
          </a:p>
          <a:p>
            <a:pPr marL="76200" indent="0" algn="just">
              <a:buNone/>
            </a:pPr>
            <a:r>
              <a:rPr lang="pt-BR" dirty="0"/>
              <a:t>FUCHS, Pablo </a:t>
            </a:r>
            <a:r>
              <a:rPr lang="pt-BR" dirty="0" err="1"/>
              <a:t>Forlan</a:t>
            </a:r>
            <a:r>
              <a:rPr lang="pt-BR" dirty="0"/>
              <a:t>. História da 1. série do ensino médio: livro do professor. Curitiba: Editora Bom Jesus, 2015.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2761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1027950" y="689775"/>
            <a:ext cx="7088100" cy="81039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3300"/>
                </a:solidFill>
              </a:rPr>
              <a:t>Linha do Tempo: Roma Antiga</a:t>
            </a:r>
            <a:endParaRPr dirty="0">
              <a:solidFill>
                <a:srgbClr val="FF3300"/>
              </a:solidFill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785786" y="2500306"/>
            <a:ext cx="2562078" cy="1766700"/>
          </a:xfrm>
          <a:prstGeom prst="homePlate">
            <a:avLst>
              <a:gd name="adj" fmla="val 30129"/>
            </a:avLst>
          </a:prstGeom>
          <a:solidFill>
            <a:srgbClr val="FF3300"/>
          </a:solidFill>
          <a:ln w="9525" cap="flat" cmpd="sng">
            <a:solidFill>
              <a:srgbClr val="505670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Monarquia</a:t>
            </a:r>
            <a:endParaRPr sz="2800" dirty="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2896828" y="2489984"/>
            <a:ext cx="2971316" cy="1766700"/>
          </a:xfrm>
          <a:prstGeom prst="chevron">
            <a:avLst>
              <a:gd name="adj" fmla="val 29853"/>
            </a:avLst>
          </a:prstGeom>
          <a:solidFill>
            <a:srgbClr val="FF6600"/>
          </a:solidFill>
          <a:ln w="9525" cap="flat" cmpd="sng">
            <a:solidFill>
              <a:srgbClr val="505670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República</a:t>
            </a:r>
            <a:endParaRPr sz="2800" dirty="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" name="Shape 263"/>
          <p:cNvSpPr/>
          <p:nvPr/>
        </p:nvSpPr>
        <p:spPr>
          <a:xfrm>
            <a:off x="5458906" y="2504498"/>
            <a:ext cx="2808312" cy="1766700"/>
          </a:xfrm>
          <a:prstGeom prst="chevron">
            <a:avLst>
              <a:gd name="adj" fmla="val 29853"/>
            </a:avLst>
          </a:prstGeom>
          <a:solidFill>
            <a:srgbClr val="FC9262"/>
          </a:solidFill>
          <a:ln w="9525" cap="flat" cmpd="sng">
            <a:solidFill>
              <a:srgbClr val="505670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Império</a:t>
            </a:r>
            <a:endParaRPr sz="3200" dirty="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4429132"/>
            <a:ext cx="18722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753 a. C.</a:t>
            </a:r>
          </a:p>
          <a:p>
            <a:pPr algn="ctr"/>
            <a:r>
              <a:rPr lang="pt-BR" sz="2000" dirty="0"/>
              <a:t>Centralização Política</a:t>
            </a:r>
          </a:p>
          <a:p>
            <a:pPr algn="ctr"/>
            <a:r>
              <a:rPr lang="pt-BR" sz="2000" dirty="0"/>
              <a:t>Clientelismo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96828" y="4429132"/>
            <a:ext cx="25620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509 a. C. </a:t>
            </a:r>
          </a:p>
          <a:p>
            <a:pPr algn="ctr"/>
            <a:r>
              <a:rPr lang="pt-BR" sz="2000" dirty="0"/>
              <a:t>Senado</a:t>
            </a:r>
          </a:p>
          <a:p>
            <a:pPr algn="ctr"/>
            <a:r>
              <a:rPr lang="pt-BR" sz="2000" dirty="0"/>
              <a:t>Expansão Territorial</a:t>
            </a:r>
          </a:p>
          <a:p>
            <a:pPr algn="ctr"/>
            <a:r>
              <a:rPr lang="pt-BR" sz="2000" dirty="0"/>
              <a:t>Direito Romano</a:t>
            </a:r>
          </a:p>
          <a:p>
            <a:pPr algn="ctr"/>
            <a:r>
              <a:rPr lang="pt-BR" sz="2000" dirty="0"/>
              <a:t>Triunviratos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20072" y="4285712"/>
            <a:ext cx="289597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I a. C. até V d. C.</a:t>
            </a:r>
          </a:p>
          <a:p>
            <a:pPr algn="ctr"/>
            <a:r>
              <a:rPr lang="pt-BR" sz="2000" dirty="0"/>
              <a:t>Alto Império</a:t>
            </a:r>
          </a:p>
          <a:p>
            <a:pPr algn="ctr"/>
            <a:r>
              <a:rPr lang="pt-BR" sz="2000" dirty="0"/>
              <a:t>Cristianismo</a:t>
            </a:r>
          </a:p>
          <a:p>
            <a:pPr algn="ctr"/>
            <a:r>
              <a:rPr lang="pt-BR" sz="2000" dirty="0"/>
              <a:t>Baixo Império</a:t>
            </a:r>
          </a:p>
          <a:p>
            <a:pPr algn="ctr"/>
            <a:r>
              <a:rPr lang="pt-BR" sz="2000" dirty="0"/>
              <a:t>Bárbaros</a:t>
            </a:r>
          </a:p>
          <a:p>
            <a:pPr algn="ctr"/>
            <a:r>
              <a:rPr lang="pt-BR" sz="2000" dirty="0"/>
              <a:t>Legado Romano</a:t>
            </a:r>
          </a:p>
          <a:p>
            <a:pPr algn="ctr"/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817" y="1"/>
            <a:ext cx="2219183" cy="26369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ctrTitle" idx="4294967295"/>
          </p:nvPr>
        </p:nvSpPr>
        <p:spPr>
          <a:xfrm>
            <a:off x="685800" y="30255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FF3300"/>
                </a:solidFill>
              </a:rPr>
              <a:t>Monarquia</a:t>
            </a:r>
            <a:endParaRPr sz="6000" b="1" dirty="0">
              <a:solidFill>
                <a:srgbClr val="FF3300"/>
              </a:solidFill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ubTitle" idx="4294967295"/>
          </p:nvPr>
        </p:nvSpPr>
        <p:spPr>
          <a:xfrm>
            <a:off x="1414500" y="4548750"/>
            <a:ext cx="6315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dirty="0"/>
              <a:t>753 a. C a 509 a. C.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dirty="0"/>
              <a:t>Centralização Política </a:t>
            </a:r>
            <a:endParaRPr dirty="0"/>
          </a:p>
        </p:txBody>
      </p:sp>
      <p:sp>
        <p:nvSpPr>
          <p:cNvPr id="150" name="Shape 150"/>
          <p:cNvSpPr/>
          <p:nvPr/>
        </p:nvSpPr>
        <p:spPr>
          <a:xfrm>
            <a:off x="3777525" y="1491575"/>
            <a:ext cx="1734900" cy="1702500"/>
          </a:xfrm>
          <a:prstGeom prst="wedgeEllipseCallout">
            <a:avLst>
              <a:gd name="adj1" fmla="val 463"/>
              <a:gd name="adj2" fmla="val 63799"/>
            </a:avLst>
          </a:prstGeom>
          <a:solidFill>
            <a:srgbClr val="FF33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78" y="1716887"/>
            <a:ext cx="1449193" cy="125187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2952">
            <a:off x="1012970" y="821412"/>
            <a:ext cx="2381582" cy="1790950"/>
          </a:xfrm>
          <a:prstGeom prst="rect">
            <a:avLst/>
          </a:prstGeom>
        </p:spPr>
      </p:pic>
      <p:pic>
        <p:nvPicPr>
          <p:cNvPr id="8" name="Picture 7" descr="icone-jardinagem-plantaca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36485">
            <a:off x="982230" y="3873371"/>
            <a:ext cx="1776108" cy="1939426"/>
          </a:xfrm>
          <a:prstGeom prst="rect">
            <a:avLst/>
          </a:prstGeom>
        </p:spPr>
      </p:pic>
      <p:pic>
        <p:nvPicPr>
          <p:cNvPr id="9" name="Picture 6" descr="icone-jardinagem-manutencao-de-jardi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94884">
            <a:off x="6466303" y="3850513"/>
            <a:ext cx="1936091" cy="19509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Sociedade Romana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Estrutura </a:t>
            </a:r>
            <a:r>
              <a:rPr lang="pt-BR" i="1" dirty="0" err="1">
                <a:solidFill>
                  <a:srgbClr val="FF0000"/>
                </a:solidFill>
              </a:rPr>
              <a:t>Genos</a:t>
            </a:r>
            <a:r>
              <a:rPr lang="pt-BR" dirty="0"/>
              <a:t> ou </a:t>
            </a:r>
            <a:r>
              <a:rPr lang="pt-BR" i="1" dirty="0">
                <a:solidFill>
                  <a:srgbClr val="FF0000"/>
                </a:solidFill>
              </a:rPr>
              <a:t>Gentes</a:t>
            </a:r>
            <a:r>
              <a:rPr lang="pt-BR" dirty="0"/>
              <a:t>;</a:t>
            </a:r>
          </a:p>
          <a:p>
            <a:endParaRPr lang="pt-BR" dirty="0"/>
          </a:p>
          <a:p>
            <a:r>
              <a:rPr lang="pt-BR" dirty="0"/>
              <a:t>Comunidades familiares ligadas entre si por parentesco;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TextBox 3"/>
          <p:cNvSpPr txBox="1"/>
          <p:nvPr/>
        </p:nvSpPr>
        <p:spPr>
          <a:xfrm>
            <a:off x="1979712" y="4214818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rgbClr val="FF0000"/>
                </a:solidFill>
                <a:latin typeface="Shadows Into Light" charset="0"/>
              </a:rPr>
              <a:t>Pater</a:t>
            </a:r>
          </a:p>
        </p:txBody>
      </p:sp>
      <p:sp>
        <p:nvSpPr>
          <p:cNvPr id="5" name="Shape 322"/>
          <p:cNvSpPr/>
          <p:nvPr/>
        </p:nvSpPr>
        <p:spPr>
          <a:xfrm>
            <a:off x="1571604" y="4000504"/>
            <a:ext cx="2357454" cy="1285884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sp>
        <p:nvSpPr>
          <p:cNvPr id="6" name="TextBox 5"/>
          <p:cNvSpPr txBox="1"/>
          <p:nvPr/>
        </p:nvSpPr>
        <p:spPr>
          <a:xfrm>
            <a:off x="5214942" y="4071942"/>
            <a:ext cx="28575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FF0000"/>
                </a:solidFill>
                <a:latin typeface="Varela Round" charset="-79"/>
                <a:cs typeface="Varela Round" charset="-79"/>
              </a:rPr>
              <a:t>Ancestral em comum</a:t>
            </a:r>
          </a:p>
          <a:p>
            <a:pPr algn="ctr"/>
            <a:r>
              <a:rPr lang="pt-BR" sz="1600" dirty="0">
                <a:solidFill>
                  <a:srgbClr val="FF0000"/>
                </a:solidFill>
                <a:latin typeface="Varela Round" charset="-79"/>
                <a:cs typeface="Varela Round" charset="-79"/>
              </a:rPr>
              <a:t>Descendentes: patrícios</a:t>
            </a:r>
          </a:p>
          <a:p>
            <a:endParaRPr lang="pt-BR" dirty="0"/>
          </a:p>
        </p:txBody>
      </p:sp>
      <p:cxnSp>
        <p:nvCxnSpPr>
          <p:cNvPr id="7" name="Shape 325"/>
          <p:cNvCxnSpPr/>
          <p:nvPr/>
        </p:nvCxnSpPr>
        <p:spPr>
          <a:xfrm flipV="1">
            <a:off x="4071934" y="4214818"/>
            <a:ext cx="1364162" cy="285752"/>
          </a:xfrm>
          <a:prstGeom prst="straightConnector1">
            <a:avLst/>
          </a:prstGeom>
          <a:noFill/>
          <a:ln w="9525" cap="flat" cmpd="sng">
            <a:solidFill>
              <a:srgbClr val="FF3300"/>
            </a:solidFill>
            <a:prstDash val="dash"/>
            <a:round/>
            <a:headEnd type="none" w="lg" len="lg"/>
            <a:tailEnd type="triangle" w="lg" len="lg"/>
          </a:ln>
        </p:spPr>
      </p:cxnSp>
      <p:pic>
        <p:nvPicPr>
          <p:cNvPr id="10" name="Picture 7" descr="icone-jardinagem-plantaca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115341"/>
            <a:ext cx="1505671" cy="1644121"/>
          </a:xfrm>
          <a:prstGeom prst="rect">
            <a:avLst/>
          </a:prstGeom>
        </p:spPr>
      </p:pic>
      <p:pic>
        <p:nvPicPr>
          <p:cNvPr id="12" name="Picture 6" descr="icone-jardinagem-manutencao-de-jardi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700" y="1268759"/>
            <a:ext cx="1658104" cy="1670809"/>
          </a:xfrm>
          <a:prstGeom prst="rect">
            <a:avLst/>
          </a:prstGeom>
        </p:spPr>
      </p:pic>
      <p:pic>
        <p:nvPicPr>
          <p:cNvPr id="13" name="Picture 8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5495" y="4872161"/>
            <a:ext cx="1184537" cy="131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38757"/>
      </p:ext>
    </p:extLst>
  </p:cSld>
  <p:clrMapOvr>
    <a:masterClrMapping/>
  </p:clrMapOvr>
</p:sld>
</file>

<file path=ppt/theme/theme1.xml><?xml version="1.0" encoding="utf-8"?>
<a:theme xmlns:a="http://schemas.openxmlformats.org/drawingml/2006/main" name="Trinculo template">
  <a:themeElements>
    <a:clrScheme name="Laranja Amarelo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2723</Words>
  <Application>Microsoft Macintosh PowerPoint</Application>
  <PresentationFormat>Apresentação na tela (4:3)</PresentationFormat>
  <Paragraphs>648</Paragraphs>
  <Slides>66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66</vt:i4>
      </vt:variant>
    </vt:vector>
  </HeadingPairs>
  <TitlesOfParts>
    <vt:vector size="70" baseType="lpstr">
      <vt:lpstr>Shadows Into Light</vt:lpstr>
      <vt:lpstr>Varela Round</vt:lpstr>
      <vt:lpstr>Arial</vt:lpstr>
      <vt:lpstr>Trinculo template</vt:lpstr>
      <vt:lpstr>Roma </vt:lpstr>
      <vt:lpstr>Localização</vt:lpstr>
      <vt:lpstr>Península Itálica</vt:lpstr>
      <vt:lpstr>Apresentação do PowerPoint</vt:lpstr>
      <vt:lpstr>Apresentação do PowerPoint</vt:lpstr>
      <vt:lpstr>Fundação de Roma</vt:lpstr>
      <vt:lpstr>Linha do Tempo: Roma Antiga</vt:lpstr>
      <vt:lpstr>Monarquia</vt:lpstr>
      <vt:lpstr>Sociedade Romana</vt:lpstr>
      <vt:lpstr>Sociedade Romana</vt:lpstr>
      <vt:lpstr>Apresentação do PowerPoint</vt:lpstr>
      <vt:lpstr>Clientelismo</vt:lpstr>
      <vt:lpstr>Economia</vt:lpstr>
      <vt:lpstr>Política</vt:lpstr>
      <vt:lpstr>Política</vt:lpstr>
      <vt:lpstr>Política: influência dos Etruscos</vt:lpstr>
      <vt:lpstr>Política</vt:lpstr>
      <vt:lpstr>República</vt:lpstr>
      <vt:lpstr>Senado</vt:lpstr>
      <vt:lpstr>Magistrados</vt:lpstr>
      <vt:lpstr>Apresentação do PowerPoint</vt:lpstr>
      <vt:lpstr>Em casos de guerra:</vt:lpstr>
      <vt:lpstr>Assembleias</vt:lpstr>
      <vt:lpstr>Sociedade</vt:lpstr>
      <vt:lpstr>Expansão Territorial</vt:lpstr>
      <vt:lpstr>Apresentação do PowerPoint</vt:lpstr>
      <vt:lpstr>Expansão Territorial</vt:lpstr>
      <vt:lpstr>Guerras Púnicas</vt:lpstr>
      <vt:lpstr>Guerras Púnicas</vt:lpstr>
      <vt:lpstr>Apresentação do PowerPoint</vt:lpstr>
      <vt:lpstr>Expansão Romana: Consequências</vt:lpstr>
      <vt:lpstr>Movimentos Sociais</vt:lpstr>
      <vt:lpstr>Leis das Doze Tábuas</vt:lpstr>
      <vt:lpstr>Leis das Doze Tábuas</vt:lpstr>
      <vt:lpstr>Os irmãos Graco</vt:lpstr>
      <vt:lpstr>Revolta de Escravos</vt:lpstr>
      <vt:lpstr>Apresentação do PowerPoint</vt:lpstr>
      <vt:lpstr>Militares no Comando:</vt:lpstr>
      <vt:lpstr>Militares no Comando</vt:lpstr>
      <vt:lpstr>Primeiro Triunvirato 60 a. C.</vt:lpstr>
      <vt:lpstr>Primeiro Triunvirato</vt:lpstr>
      <vt:lpstr>Conspiração</vt:lpstr>
      <vt:lpstr>Segundo Triunvirato 45 a. C.</vt:lpstr>
      <vt:lpstr>Segundo Triunvirato</vt:lpstr>
      <vt:lpstr>Questões </vt:lpstr>
      <vt:lpstr>Império</vt:lpstr>
      <vt:lpstr>Apresentação do PowerPoint</vt:lpstr>
      <vt:lpstr>Alto Império </vt:lpstr>
      <vt:lpstr>Alto Império </vt:lpstr>
      <vt:lpstr>Apresentação do PowerPoint</vt:lpstr>
      <vt:lpstr>Relação com o Cristianismo</vt:lpstr>
      <vt:lpstr>Imperadores</vt:lpstr>
      <vt:lpstr>Apresentação do PowerPoint</vt:lpstr>
      <vt:lpstr>Baixo Império século III ao V</vt:lpstr>
      <vt:lpstr>Baixo Império século III ao V</vt:lpstr>
      <vt:lpstr>Reformas para superar a crise</vt:lpstr>
      <vt:lpstr>Reformas para superar a crise</vt:lpstr>
      <vt:lpstr>Bárbaros</vt:lpstr>
      <vt:lpstr>  Legado Cultural</vt:lpstr>
      <vt:lpstr>Política</vt:lpstr>
      <vt:lpstr>Arquitetura</vt:lpstr>
      <vt:lpstr>Literatura + Latim</vt:lpstr>
      <vt:lpstr>Direito Romano</vt:lpstr>
      <vt:lpstr>Grifar quadro página 116</vt:lpstr>
      <vt:lpstr>Questões </vt:lpstr>
      <vt:lpstr>Referência Bibliográfica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Grécia Antiga</dc:title>
  <cp:lastModifiedBy>Eduardo Marques</cp:lastModifiedBy>
  <cp:revision>75</cp:revision>
  <dcterms:modified xsi:type="dcterms:W3CDTF">2024-03-05T14:40:11Z</dcterms:modified>
</cp:coreProperties>
</file>