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57" r:id="rId3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7B054"/>
    <a:srgbClr val="B6B5A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61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3297C15-86D3-436D-8DE5-88070E49D68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132508A8-F788-4F11-B5AB-E903EE0005B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AD6495ED-FB49-4508-A8E3-494343BE5A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E73BBA-A3F3-4DAB-BB15-983DAA6C0F59}" type="datetimeFigureOut">
              <a:rPr lang="pt-BR" smtClean="0"/>
              <a:t>26/07/2021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FF97DDE6-59A3-4906-901B-1C89AC482B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86893663-2B60-4920-BFA2-5C1FC3D756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2284E1-EDCB-4B24-A6DB-4ACA9A4570F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078284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C7C6D06-9BED-4A33-B6B8-F00D386CDB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C335E90A-37FD-4747-AEE5-2BE2B11DF8D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3E0DDFF2-DAD9-44E1-B34C-1135D781B3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E73BBA-A3F3-4DAB-BB15-983DAA6C0F59}" type="datetimeFigureOut">
              <a:rPr lang="pt-BR" smtClean="0"/>
              <a:t>26/07/2021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9E799114-36E7-4BFC-8786-1845F3569C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92A2E69B-8357-4C5C-916A-28101E033A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2284E1-EDCB-4B24-A6DB-4ACA9A4570F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5548827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820EA084-3A08-4B00-B180-5530C3DD68C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7F41F85C-B20D-4B3C-BFD6-80712D0D71A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E6789B6A-B597-4936-A7FB-9DD0891C98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E73BBA-A3F3-4DAB-BB15-983DAA6C0F59}" type="datetimeFigureOut">
              <a:rPr lang="pt-BR" smtClean="0"/>
              <a:t>26/07/2021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24A9E146-6721-4B60-9927-E09D47B029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A4385C82-770D-46E2-99FB-A16F5434FE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2284E1-EDCB-4B24-A6DB-4ACA9A4570F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5800866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81E1B86-5442-4812-B3B4-775A747BB2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8DCCF56D-0BB1-40CA-8A7C-503046FB235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A441E514-E09B-4A94-A6DC-67720E8CAE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E73BBA-A3F3-4DAB-BB15-983DAA6C0F59}" type="datetimeFigureOut">
              <a:rPr lang="pt-BR" smtClean="0"/>
              <a:t>26/07/2021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E964A4A8-6D49-4160-B569-B38684D562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E9C3D812-3C43-4C81-A9BA-8A2DE266AB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2284E1-EDCB-4B24-A6DB-4ACA9A4570F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491827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80FE95D-9227-482E-83A5-524FD6BBF1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A272AD81-2674-4487-AF87-148B2FF42EF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18BC1F58-D45B-4F0D-869C-A1572F6278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E73BBA-A3F3-4DAB-BB15-983DAA6C0F59}" type="datetimeFigureOut">
              <a:rPr lang="pt-BR" smtClean="0"/>
              <a:t>26/07/2021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BAA54494-9DED-4FA1-A987-18E21F05AB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123A9493-DCFB-4A37-AB4B-AB7DA6EC29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2284E1-EDCB-4B24-A6DB-4ACA9A4570F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293216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B608375-D0BC-43EE-86AA-7E031F8BF6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B2E2BFD9-E003-4B98-BCCB-6A66F006E42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8A2A0596-8F8A-4621-9E6D-29558F2E4CB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67CD9605-C28B-44B1-B5AB-383A7BD5BE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E73BBA-A3F3-4DAB-BB15-983DAA6C0F59}" type="datetimeFigureOut">
              <a:rPr lang="pt-BR" smtClean="0"/>
              <a:t>26/07/2021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017D2B37-3403-44C7-B9D7-876D51AC63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E4AF4014-BA1F-4035-BDE0-246E3BA1DA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2284E1-EDCB-4B24-A6DB-4ACA9A4570F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2634580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FC8368A-AE92-4C81-A47A-ACD58010F5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83F21D8D-49F1-45D0-BD9E-1CFCAC3F563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C635CD9A-CA01-402C-9A08-9B15B8CB07D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>
            <a:extLst>
              <a:ext uri="{FF2B5EF4-FFF2-40B4-BE49-F238E27FC236}">
                <a16:creationId xmlns:a16="http://schemas.microsoft.com/office/drawing/2014/main" id="{BBC6E5C7-EB3B-4E68-89B7-3BE0F06E7E1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6" name="Espaço Reservado para Conteúdo 5">
            <a:extLst>
              <a:ext uri="{FF2B5EF4-FFF2-40B4-BE49-F238E27FC236}">
                <a16:creationId xmlns:a16="http://schemas.microsoft.com/office/drawing/2014/main" id="{28D2BA0B-B568-4311-8DB5-EE4AA371B73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>
            <a:extLst>
              <a:ext uri="{FF2B5EF4-FFF2-40B4-BE49-F238E27FC236}">
                <a16:creationId xmlns:a16="http://schemas.microsoft.com/office/drawing/2014/main" id="{CF646F7B-7730-4E9E-AB6D-032FA519C0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E73BBA-A3F3-4DAB-BB15-983DAA6C0F59}" type="datetimeFigureOut">
              <a:rPr lang="pt-BR" smtClean="0"/>
              <a:t>26/07/2021</a:t>
            </a:fld>
            <a:endParaRPr lang="pt-BR"/>
          </a:p>
        </p:txBody>
      </p:sp>
      <p:sp>
        <p:nvSpPr>
          <p:cNvPr id="8" name="Espaço Reservado para Rodapé 7">
            <a:extLst>
              <a:ext uri="{FF2B5EF4-FFF2-40B4-BE49-F238E27FC236}">
                <a16:creationId xmlns:a16="http://schemas.microsoft.com/office/drawing/2014/main" id="{632A9DFA-D911-49BA-B16D-13167CE648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>
            <a:extLst>
              <a:ext uri="{FF2B5EF4-FFF2-40B4-BE49-F238E27FC236}">
                <a16:creationId xmlns:a16="http://schemas.microsoft.com/office/drawing/2014/main" id="{1B7300B5-A2E9-4208-A268-044F0AA6DF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2284E1-EDCB-4B24-A6DB-4ACA9A4570F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1318583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53AD6D3-AB10-4D37-813F-F17DE2B910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id="{501FEECA-D936-4DAD-A5E4-620BC54D37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E73BBA-A3F3-4DAB-BB15-983DAA6C0F59}" type="datetimeFigureOut">
              <a:rPr lang="pt-BR" smtClean="0"/>
              <a:t>26/07/2021</a:t>
            </a:fld>
            <a:endParaRPr lang="pt-BR"/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2C2D3EC7-947A-41FE-9E55-FC9FF6B061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377A24C7-1877-402C-AEB1-7193322041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2284E1-EDCB-4B24-A6DB-4ACA9A4570F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1502129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>
            <a:extLst>
              <a:ext uri="{FF2B5EF4-FFF2-40B4-BE49-F238E27FC236}">
                <a16:creationId xmlns:a16="http://schemas.microsoft.com/office/drawing/2014/main" id="{7B6F3FE7-0072-49B5-A569-3FC88E3C30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E73BBA-A3F3-4DAB-BB15-983DAA6C0F59}" type="datetimeFigureOut">
              <a:rPr lang="pt-BR" smtClean="0"/>
              <a:t>26/07/2021</a:t>
            </a:fld>
            <a:endParaRPr lang="pt-BR"/>
          </a:p>
        </p:txBody>
      </p:sp>
      <p:sp>
        <p:nvSpPr>
          <p:cNvPr id="3" name="Espaço Reservado para Rodapé 2">
            <a:extLst>
              <a:ext uri="{FF2B5EF4-FFF2-40B4-BE49-F238E27FC236}">
                <a16:creationId xmlns:a16="http://schemas.microsoft.com/office/drawing/2014/main" id="{BBEA17DB-893E-485D-B625-6A5BD56390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9A8F185C-2F37-46A4-817A-8888C78958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2284E1-EDCB-4B24-A6DB-4ACA9A4570F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0609149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3152F62-3A8F-445D-BC5E-3A4CBD9427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55B4CB9A-0A70-4F3E-9593-AAF38D38D6A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5B3D8194-326A-4BA2-871A-A351DB9B4B4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C8B61239-AADF-414B-A90E-8A83994548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E73BBA-A3F3-4DAB-BB15-983DAA6C0F59}" type="datetimeFigureOut">
              <a:rPr lang="pt-BR" smtClean="0"/>
              <a:t>26/07/2021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0DB3D047-9A3A-4F89-9447-49198E52B5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714D8FB9-0359-4931-8954-8D55D6B76B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2284E1-EDCB-4B24-A6DB-4ACA9A4570F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780452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F2AB155-463C-4147-979E-7AEE9EFA74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>
            <a:extLst>
              <a:ext uri="{FF2B5EF4-FFF2-40B4-BE49-F238E27FC236}">
                <a16:creationId xmlns:a16="http://schemas.microsoft.com/office/drawing/2014/main" id="{19388B2B-F675-421A-93DE-177D5C13BBC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6FF864BC-02CA-4092-9A0D-21C396D201C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A3A82960-89BC-4F06-833D-06A17546C7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E73BBA-A3F3-4DAB-BB15-983DAA6C0F59}" type="datetimeFigureOut">
              <a:rPr lang="pt-BR" smtClean="0"/>
              <a:t>26/07/2021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AFB759C6-07C5-401E-B3B5-862A3E2BD6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5479E6D7-E4E7-4C7E-936C-BDFECAFEE5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2284E1-EDCB-4B24-A6DB-4ACA9A4570F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523958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>
            <a:extLst>
              <a:ext uri="{FF2B5EF4-FFF2-40B4-BE49-F238E27FC236}">
                <a16:creationId xmlns:a16="http://schemas.microsoft.com/office/drawing/2014/main" id="{056F5DFA-CA07-402D-AAC5-112E53AFAF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3150DC2A-80AF-450F-81AD-35525AF71F4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8550DD06-5747-4746-948D-F70F7086159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2E73BBA-A3F3-4DAB-BB15-983DAA6C0F59}" type="datetimeFigureOut">
              <a:rPr lang="pt-BR" smtClean="0"/>
              <a:t>26/07/2021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832E6965-4CAA-4153-A0C2-19FF784D6E1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04377866-FF04-435D-BCAC-57E700ECB41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22284E1-EDCB-4B24-A6DB-4ACA9A4570F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5754499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1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../media/image9.png"/><Relationship Id="rId5" Type="http://schemas.openxmlformats.org/officeDocument/2006/relationships/image" Target="../media/image4.png"/><Relationship Id="rId15" Type="http://schemas.openxmlformats.org/officeDocument/2006/relationships/image" Target="../media/image13.png"/><Relationship Id="rId10" Type="http://schemas.microsoft.com/office/2007/relationships/hdphoto" Target="../media/hdphoto1.wdp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image" Target="../media/image12.png"/></Relationships>
</file>

<file path=ppt/slides/_rels/slide2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3" Type="http://schemas.microsoft.com/office/2007/relationships/hdphoto" Target="../media/hdphoto2.wdp"/><Relationship Id="rId7" Type="http://schemas.openxmlformats.org/officeDocument/2006/relationships/image" Target="../media/image18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m 5">
            <a:extLst>
              <a:ext uri="{FF2B5EF4-FFF2-40B4-BE49-F238E27FC236}">
                <a16:creationId xmlns:a16="http://schemas.microsoft.com/office/drawing/2014/main" id="{B6BB2C03-9D40-418D-B8BA-C010AB194C9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07" y="0"/>
            <a:ext cx="11792293" cy="6858000"/>
          </a:xfrm>
          <a:prstGeom prst="rect">
            <a:avLst/>
          </a:prstGeom>
        </p:spPr>
      </p:pic>
      <p:sp>
        <p:nvSpPr>
          <p:cNvPr id="11" name="Retângulo 10">
            <a:extLst>
              <a:ext uri="{FF2B5EF4-FFF2-40B4-BE49-F238E27FC236}">
                <a16:creationId xmlns:a16="http://schemas.microsoft.com/office/drawing/2014/main" id="{32E667AA-4FDC-4C60-A868-AE20AD558394}"/>
              </a:ext>
            </a:extLst>
          </p:cNvPr>
          <p:cNvSpPr/>
          <p:nvPr/>
        </p:nvSpPr>
        <p:spPr>
          <a:xfrm>
            <a:off x="13808" y="-13645"/>
            <a:ext cx="10153773" cy="6858000"/>
          </a:xfrm>
          <a:prstGeom prst="rect">
            <a:avLst/>
          </a:prstGeom>
          <a:solidFill>
            <a:schemeClr val="tx1">
              <a:alpha val="8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28" name="Retângulo 27">
            <a:extLst>
              <a:ext uri="{FF2B5EF4-FFF2-40B4-BE49-F238E27FC236}">
                <a16:creationId xmlns:a16="http://schemas.microsoft.com/office/drawing/2014/main" id="{12CF3126-06D9-4960-9156-B0DC251EFD0A}"/>
              </a:ext>
            </a:extLst>
          </p:cNvPr>
          <p:cNvSpPr/>
          <p:nvPr/>
        </p:nvSpPr>
        <p:spPr>
          <a:xfrm>
            <a:off x="13806" y="3856016"/>
            <a:ext cx="10153773" cy="2988339"/>
          </a:xfrm>
          <a:prstGeom prst="rect">
            <a:avLst/>
          </a:prstGeom>
          <a:solidFill>
            <a:srgbClr val="07B0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3" name="CaixaDeTexto 12">
            <a:extLst>
              <a:ext uri="{FF2B5EF4-FFF2-40B4-BE49-F238E27FC236}">
                <a16:creationId xmlns:a16="http://schemas.microsoft.com/office/drawing/2014/main" id="{B20CD394-6AAC-437B-A190-1911DE63479C}"/>
              </a:ext>
            </a:extLst>
          </p:cNvPr>
          <p:cNvSpPr txBox="1"/>
          <p:nvPr/>
        </p:nvSpPr>
        <p:spPr>
          <a:xfrm>
            <a:off x="26023" y="1866535"/>
            <a:ext cx="10153772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pt-BR" dirty="0">
              <a:solidFill>
                <a:schemeClr val="bg1"/>
              </a:solidFill>
              <a:latin typeface="arial" panose="020B0604020202020204" pitchFamily="34" charset="0"/>
            </a:endParaRPr>
          </a:p>
          <a:p>
            <a:endParaRPr lang="pt-BR" i="0" dirty="0">
              <a:solidFill>
                <a:schemeClr val="bg1"/>
              </a:solidFill>
              <a:effectLst/>
              <a:latin typeface="arial" panose="020B0604020202020204" pitchFamily="34" charset="0"/>
            </a:endParaRPr>
          </a:p>
          <a:p>
            <a:endParaRPr lang="pt-BR" dirty="0">
              <a:solidFill>
                <a:schemeClr val="bg1"/>
              </a:solidFill>
              <a:latin typeface="arial" panose="020B0604020202020204" pitchFamily="34" charset="0"/>
            </a:endParaRPr>
          </a:p>
          <a:p>
            <a:endParaRPr lang="pt-BR" i="0" dirty="0">
              <a:solidFill>
                <a:schemeClr val="bg1"/>
              </a:solidFill>
              <a:effectLst/>
              <a:latin typeface="arial" panose="020B0604020202020204" pitchFamily="34" charset="0"/>
            </a:endParaRPr>
          </a:p>
          <a:p>
            <a:endParaRPr lang="pt-BR" i="0" dirty="0">
              <a:solidFill>
                <a:schemeClr val="bg1"/>
              </a:solidFill>
              <a:effectLst/>
              <a:latin typeface="arial" panose="020B0604020202020204" pitchFamily="34" charset="0"/>
            </a:endParaRPr>
          </a:p>
          <a:p>
            <a:endParaRPr lang="pt-BR" dirty="0">
              <a:solidFill>
                <a:schemeClr val="bg1"/>
              </a:solidFill>
              <a:latin typeface="arial" panose="020B0604020202020204" pitchFamily="34" charset="0"/>
            </a:endParaRPr>
          </a:p>
          <a:p>
            <a:endParaRPr lang="pt-BR" i="0" dirty="0">
              <a:solidFill>
                <a:schemeClr val="bg1"/>
              </a:solidFill>
              <a:effectLst/>
              <a:latin typeface="arial" panose="020B0604020202020204" pitchFamily="34" charset="0"/>
            </a:endParaRPr>
          </a:p>
          <a:p>
            <a:r>
              <a:rPr lang="pt-BR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A alusão histórica busca as causas das questões sociais, culturais, econômicas ou políticas, pois as mesmas têm suas origens no passado;</a:t>
            </a:r>
            <a:endParaRPr lang="pt-BR" dirty="0">
              <a:solidFill>
                <a:schemeClr val="bg1"/>
              </a:solidFill>
              <a:latin typeface="arial" panose="020B0604020202020204" pitchFamily="34" charset="0"/>
            </a:endParaRPr>
          </a:p>
          <a:p>
            <a:endParaRPr lang="pt-BR" i="0" dirty="0">
              <a:solidFill>
                <a:schemeClr val="bg1"/>
              </a:solidFill>
              <a:effectLst/>
              <a:latin typeface="arial" panose="020B0604020202020204" pitchFamily="34" charset="0"/>
            </a:endParaRPr>
          </a:p>
          <a:p>
            <a:r>
              <a:rPr lang="pt-BR" i="0" u="sng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Tema coringa- colonização:</a:t>
            </a:r>
          </a:p>
          <a:p>
            <a:r>
              <a:rPr lang="pt-BR" dirty="0">
                <a:solidFill>
                  <a:schemeClr val="bg1"/>
                </a:solidFill>
                <a:latin typeface="arial" panose="020B0604020202020204" pitchFamily="34" charset="0"/>
              </a:rPr>
              <a:t>-Religião: os europeus impuseram o catolicismo e a Inquisição intolerância religiosa;</a:t>
            </a:r>
          </a:p>
          <a:p>
            <a:r>
              <a:rPr lang="pt-BR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-Imperialismo: dominaç</a:t>
            </a:r>
            <a:r>
              <a:rPr lang="pt-BR" dirty="0">
                <a:solidFill>
                  <a:schemeClr val="bg1"/>
                </a:solidFill>
                <a:latin typeface="arial" panose="020B0604020202020204" pitchFamily="34" charset="0"/>
              </a:rPr>
              <a:t>ão de territórios;</a:t>
            </a:r>
          </a:p>
          <a:p>
            <a:r>
              <a:rPr lang="pt-BR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-Disseminação de doenças: aleatória e proposital (</a:t>
            </a:r>
            <a:r>
              <a:rPr lang="pt-BR" dirty="0"/>
              <a:t> </a:t>
            </a:r>
            <a:r>
              <a:rPr lang="pt-BR" dirty="0">
                <a:solidFill>
                  <a:schemeClr val="bg1"/>
                </a:solidFill>
              </a:rPr>
              <a:t>varíola, sarampo, tifo e caxumba);</a:t>
            </a:r>
            <a:endParaRPr lang="pt-BR" i="0" dirty="0">
              <a:solidFill>
                <a:schemeClr val="bg1"/>
              </a:solidFill>
              <a:effectLst/>
              <a:latin typeface="arial" panose="020B0604020202020204" pitchFamily="34" charset="0"/>
            </a:endParaRPr>
          </a:p>
          <a:p>
            <a:r>
              <a:rPr lang="pt-BR" dirty="0">
                <a:solidFill>
                  <a:schemeClr val="bg1"/>
                </a:solidFill>
                <a:latin typeface="arial" panose="020B0604020202020204" pitchFamily="34" charset="0"/>
              </a:rPr>
              <a:t>-Violência : contra indígena, africanos e rebeldes da Coroa;</a:t>
            </a:r>
          </a:p>
          <a:p>
            <a:r>
              <a:rPr lang="pt-BR" dirty="0">
                <a:solidFill>
                  <a:schemeClr val="bg1"/>
                </a:solidFill>
                <a:latin typeface="arial" panose="020B0604020202020204" pitchFamily="34" charset="0"/>
              </a:rPr>
              <a:t>-Diferenças culturais: indígenas e os europeus ( selvagens x civilizados);</a:t>
            </a:r>
          </a:p>
          <a:p>
            <a:r>
              <a:rPr lang="pt-BR" dirty="0">
                <a:solidFill>
                  <a:schemeClr val="bg1"/>
                </a:solidFill>
                <a:latin typeface="arial" panose="020B0604020202020204" pitchFamily="34" charset="0"/>
              </a:rPr>
              <a:t>-Desigualdade: estrutura criada para beneficiar a elite colonizadora;</a:t>
            </a:r>
          </a:p>
          <a:p>
            <a:r>
              <a:rPr lang="pt-BR" dirty="0">
                <a:solidFill>
                  <a:schemeClr val="bg1"/>
                </a:solidFill>
                <a:latin typeface="arial" panose="020B0604020202020204" pitchFamily="34" charset="0"/>
              </a:rPr>
              <a:t>-Escravidão.</a:t>
            </a:r>
          </a:p>
          <a:p>
            <a:endParaRPr lang="pt-BR" i="0" dirty="0">
              <a:solidFill>
                <a:schemeClr val="bg1"/>
              </a:solidFill>
              <a:effectLst/>
              <a:latin typeface="arial" panose="020B0604020202020204" pitchFamily="34" charset="0"/>
            </a:endParaRPr>
          </a:p>
          <a:p>
            <a:endParaRPr lang="pt-BR" dirty="0">
              <a:solidFill>
                <a:schemeClr val="bg1"/>
              </a:solidFill>
              <a:latin typeface="Elephant" panose="02020904090505020303" pitchFamily="18" charset="0"/>
            </a:endParaRPr>
          </a:p>
        </p:txBody>
      </p:sp>
      <p:sp>
        <p:nvSpPr>
          <p:cNvPr id="14" name="Retângulo 13">
            <a:extLst>
              <a:ext uri="{FF2B5EF4-FFF2-40B4-BE49-F238E27FC236}">
                <a16:creationId xmlns:a16="http://schemas.microsoft.com/office/drawing/2014/main" id="{6D417AD5-DF1A-4AD9-8379-583B2D3A014F}"/>
              </a:ext>
            </a:extLst>
          </p:cNvPr>
          <p:cNvSpPr/>
          <p:nvPr/>
        </p:nvSpPr>
        <p:spPr>
          <a:xfrm>
            <a:off x="13809" y="81885"/>
            <a:ext cx="8447800" cy="887105"/>
          </a:xfrm>
          <a:prstGeom prst="rect">
            <a:avLst/>
          </a:prstGeom>
          <a:solidFill>
            <a:schemeClr val="bg1">
              <a:alpha val="8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bg1"/>
              </a:solidFill>
            </a:endParaRPr>
          </a:p>
        </p:txBody>
      </p:sp>
      <p:sp>
        <p:nvSpPr>
          <p:cNvPr id="12" name="CaixaDeTexto 11">
            <a:extLst>
              <a:ext uri="{FF2B5EF4-FFF2-40B4-BE49-F238E27FC236}">
                <a16:creationId xmlns:a16="http://schemas.microsoft.com/office/drawing/2014/main" id="{82912443-F6F3-466C-A74A-033841B3A56B}"/>
              </a:ext>
            </a:extLst>
          </p:cNvPr>
          <p:cNvSpPr txBox="1"/>
          <p:nvPr/>
        </p:nvSpPr>
        <p:spPr>
          <a:xfrm>
            <a:off x="356440" y="263430"/>
            <a:ext cx="753196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dirty="0">
                <a:latin typeface="Elephant" panose="02020904090505020303" pitchFamily="18" charset="0"/>
              </a:rPr>
              <a:t>Redação nota mil e as alusões históricas</a:t>
            </a:r>
          </a:p>
        </p:txBody>
      </p:sp>
      <p:pic>
        <p:nvPicPr>
          <p:cNvPr id="15" name="Imagem 14">
            <a:extLst>
              <a:ext uri="{FF2B5EF4-FFF2-40B4-BE49-F238E27FC236}">
                <a16:creationId xmlns:a16="http://schemas.microsoft.com/office/drawing/2014/main" id="{C707B1C4-E8A5-4854-9EB9-BD260D0FE06F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7879" y="2033517"/>
            <a:ext cx="996289" cy="996289"/>
          </a:xfrm>
          <a:prstGeom prst="rect">
            <a:avLst/>
          </a:prstGeom>
        </p:spPr>
      </p:pic>
      <p:pic>
        <p:nvPicPr>
          <p:cNvPr id="7" name="Imagem 6">
            <a:extLst>
              <a:ext uri="{FF2B5EF4-FFF2-40B4-BE49-F238E27FC236}">
                <a16:creationId xmlns:a16="http://schemas.microsoft.com/office/drawing/2014/main" id="{C22182A2-6F70-4609-9AD6-893D265EDEA1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13992" y="2144578"/>
            <a:ext cx="835126" cy="835126"/>
          </a:xfrm>
          <a:prstGeom prst="rect">
            <a:avLst/>
          </a:prstGeom>
        </p:spPr>
      </p:pic>
      <p:sp>
        <p:nvSpPr>
          <p:cNvPr id="16" name="Retângulo: Cantos Arredondados 15">
            <a:extLst>
              <a:ext uri="{FF2B5EF4-FFF2-40B4-BE49-F238E27FC236}">
                <a16:creationId xmlns:a16="http://schemas.microsoft.com/office/drawing/2014/main" id="{AD358547-C399-4ECD-A3A5-08D675D367D1}"/>
              </a:ext>
            </a:extLst>
          </p:cNvPr>
          <p:cNvSpPr/>
          <p:nvPr/>
        </p:nvSpPr>
        <p:spPr>
          <a:xfrm>
            <a:off x="2802681" y="3165915"/>
            <a:ext cx="1628634" cy="576619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8" name="CaixaDeTexto 7">
            <a:extLst>
              <a:ext uri="{FF2B5EF4-FFF2-40B4-BE49-F238E27FC236}">
                <a16:creationId xmlns:a16="http://schemas.microsoft.com/office/drawing/2014/main" id="{2EA51137-54CE-41E0-8371-D041701BEA8A}"/>
              </a:ext>
            </a:extLst>
          </p:cNvPr>
          <p:cNvSpPr txBox="1"/>
          <p:nvPr/>
        </p:nvSpPr>
        <p:spPr>
          <a:xfrm>
            <a:off x="2775044" y="3136347"/>
            <a:ext cx="162863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600" b="1" dirty="0"/>
              <a:t>Expor a origem do problema</a:t>
            </a:r>
          </a:p>
        </p:txBody>
      </p:sp>
      <p:pic>
        <p:nvPicPr>
          <p:cNvPr id="10" name="Imagem 9">
            <a:extLst>
              <a:ext uri="{FF2B5EF4-FFF2-40B4-BE49-F238E27FC236}">
                <a16:creationId xmlns:a16="http://schemas.microsoft.com/office/drawing/2014/main" id="{9A82A3D7-7AAA-4A8C-A103-2E3E2923171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71944" y="1978925"/>
            <a:ext cx="1131246" cy="1131246"/>
          </a:xfrm>
          <a:prstGeom prst="rect">
            <a:avLst/>
          </a:prstGeom>
        </p:spPr>
      </p:pic>
      <p:sp>
        <p:nvSpPr>
          <p:cNvPr id="19" name="Retângulo: Cantos Arredondados 18">
            <a:extLst>
              <a:ext uri="{FF2B5EF4-FFF2-40B4-BE49-F238E27FC236}">
                <a16:creationId xmlns:a16="http://schemas.microsoft.com/office/drawing/2014/main" id="{2992ABFD-72E5-4814-86BE-6EDA9A1E691A}"/>
              </a:ext>
            </a:extLst>
          </p:cNvPr>
          <p:cNvSpPr/>
          <p:nvPr/>
        </p:nvSpPr>
        <p:spPr>
          <a:xfrm>
            <a:off x="5013616" y="3152267"/>
            <a:ext cx="1628634" cy="576619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0" name="CaixaDeTexto 19">
            <a:extLst>
              <a:ext uri="{FF2B5EF4-FFF2-40B4-BE49-F238E27FC236}">
                <a16:creationId xmlns:a16="http://schemas.microsoft.com/office/drawing/2014/main" id="{75036587-59B3-4B2A-824E-F58BBACF596F}"/>
              </a:ext>
            </a:extLst>
          </p:cNvPr>
          <p:cNvSpPr txBox="1"/>
          <p:nvPr/>
        </p:nvSpPr>
        <p:spPr>
          <a:xfrm>
            <a:off x="4981431" y="3124971"/>
            <a:ext cx="199939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600" b="1" dirty="0"/>
              <a:t>Comparar e traçar semelhanças</a:t>
            </a:r>
          </a:p>
        </p:txBody>
      </p:sp>
      <p:sp>
        <p:nvSpPr>
          <p:cNvPr id="23" name="Retângulo: Cantos Arredondados 22">
            <a:extLst>
              <a:ext uri="{FF2B5EF4-FFF2-40B4-BE49-F238E27FC236}">
                <a16:creationId xmlns:a16="http://schemas.microsoft.com/office/drawing/2014/main" id="{CE681E10-4433-40FF-8D0C-CD43776D89EF}"/>
              </a:ext>
            </a:extLst>
          </p:cNvPr>
          <p:cNvSpPr/>
          <p:nvPr/>
        </p:nvSpPr>
        <p:spPr>
          <a:xfrm>
            <a:off x="572398" y="3165915"/>
            <a:ext cx="1628634" cy="576619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2" name="CaixaDeTexto 21">
            <a:extLst>
              <a:ext uri="{FF2B5EF4-FFF2-40B4-BE49-F238E27FC236}">
                <a16:creationId xmlns:a16="http://schemas.microsoft.com/office/drawing/2014/main" id="{85BC331D-19F8-42B8-81A7-BC3485B3BBE9}"/>
              </a:ext>
            </a:extLst>
          </p:cNvPr>
          <p:cNvSpPr txBox="1"/>
          <p:nvPr/>
        </p:nvSpPr>
        <p:spPr>
          <a:xfrm>
            <a:off x="580021" y="3152269"/>
            <a:ext cx="162863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600" b="1" dirty="0"/>
              <a:t>Contextualizar o assunto</a:t>
            </a:r>
          </a:p>
        </p:txBody>
      </p:sp>
      <p:pic>
        <p:nvPicPr>
          <p:cNvPr id="25" name="Imagem 24">
            <a:extLst>
              <a:ext uri="{FF2B5EF4-FFF2-40B4-BE49-F238E27FC236}">
                <a16:creationId xmlns:a16="http://schemas.microsoft.com/office/drawing/2014/main" id="{ED3C9A74-FCBF-4CF3-86BD-026D707B8E86}"/>
              </a:ext>
            </a:extLst>
          </p:cNvPr>
          <p:cNvPicPr>
            <a:picLocks noChangeAspect="1"/>
          </p:cNvPicPr>
          <p:nvPr/>
        </p:nvPicPr>
        <p:blipFill>
          <a:blip r:embed="rId6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7528" y="2070840"/>
            <a:ext cx="913288" cy="913288"/>
          </a:xfrm>
          <a:prstGeom prst="rect">
            <a:avLst/>
          </a:prstGeom>
        </p:spPr>
      </p:pic>
      <p:sp>
        <p:nvSpPr>
          <p:cNvPr id="26" name="Retângulo: Cantos Arredondados 25">
            <a:extLst>
              <a:ext uri="{FF2B5EF4-FFF2-40B4-BE49-F238E27FC236}">
                <a16:creationId xmlns:a16="http://schemas.microsoft.com/office/drawing/2014/main" id="{A3AB1C09-3313-428D-8107-D03F71C5833F}"/>
              </a:ext>
            </a:extLst>
          </p:cNvPr>
          <p:cNvSpPr/>
          <p:nvPr/>
        </p:nvSpPr>
        <p:spPr>
          <a:xfrm>
            <a:off x="7295071" y="3140891"/>
            <a:ext cx="1628634" cy="576619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7" name="CaixaDeTexto 26">
            <a:extLst>
              <a:ext uri="{FF2B5EF4-FFF2-40B4-BE49-F238E27FC236}">
                <a16:creationId xmlns:a16="http://schemas.microsoft.com/office/drawing/2014/main" id="{88E8F045-87C1-489C-9DEC-13CCBAA7D640}"/>
              </a:ext>
            </a:extLst>
          </p:cNvPr>
          <p:cNvSpPr txBox="1"/>
          <p:nvPr/>
        </p:nvSpPr>
        <p:spPr>
          <a:xfrm>
            <a:off x="7262886" y="3099947"/>
            <a:ext cx="199939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600" b="1" dirty="0"/>
              <a:t>Explicar mudanças</a:t>
            </a:r>
          </a:p>
          <a:p>
            <a:r>
              <a:rPr lang="pt-BR" sz="1600" b="1" dirty="0"/>
              <a:t> e semelhanças</a:t>
            </a:r>
          </a:p>
        </p:txBody>
      </p:sp>
      <p:sp>
        <p:nvSpPr>
          <p:cNvPr id="31" name="CaixaDeTexto 30">
            <a:extLst>
              <a:ext uri="{FF2B5EF4-FFF2-40B4-BE49-F238E27FC236}">
                <a16:creationId xmlns:a16="http://schemas.microsoft.com/office/drawing/2014/main" id="{B7A02DE3-052C-4B08-8932-8FB7E3C15840}"/>
              </a:ext>
            </a:extLst>
          </p:cNvPr>
          <p:cNvSpPr txBox="1"/>
          <p:nvPr/>
        </p:nvSpPr>
        <p:spPr>
          <a:xfrm>
            <a:off x="26023" y="968989"/>
            <a:ext cx="889768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Uma das estratégias argumentativas muito usadas nas redações nota mil do ENEM é a alusão histórica com os seguintes objetivos:</a:t>
            </a:r>
          </a:p>
          <a:p>
            <a:endParaRPr lang="pt-BR" dirty="0"/>
          </a:p>
        </p:txBody>
      </p:sp>
      <p:grpSp>
        <p:nvGrpSpPr>
          <p:cNvPr id="49" name="Agrupar 48">
            <a:extLst>
              <a:ext uri="{FF2B5EF4-FFF2-40B4-BE49-F238E27FC236}">
                <a16:creationId xmlns:a16="http://schemas.microsoft.com/office/drawing/2014/main" id="{4A20A15C-5816-4372-9BC5-9279F0886E70}"/>
              </a:ext>
            </a:extLst>
          </p:cNvPr>
          <p:cNvGrpSpPr/>
          <p:nvPr/>
        </p:nvGrpSpPr>
        <p:grpSpPr>
          <a:xfrm>
            <a:off x="10181271" y="-385277"/>
            <a:ext cx="1842792" cy="7196610"/>
            <a:chOff x="10153975" y="-385277"/>
            <a:chExt cx="1842792" cy="7196610"/>
          </a:xfrm>
        </p:grpSpPr>
        <p:pic>
          <p:nvPicPr>
            <p:cNvPr id="33" name="Imagem 32">
              <a:extLst>
                <a:ext uri="{FF2B5EF4-FFF2-40B4-BE49-F238E27FC236}">
                  <a16:creationId xmlns:a16="http://schemas.microsoft.com/office/drawing/2014/main" id="{99D3E6E1-5811-44BB-875B-6C2F6FE5FEA1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153975" y="-385277"/>
              <a:ext cx="1842792" cy="1770526"/>
            </a:xfrm>
            <a:prstGeom prst="rect">
              <a:avLst/>
            </a:prstGeom>
          </p:spPr>
        </p:pic>
        <p:pic>
          <p:nvPicPr>
            <p:cNvPr id="35" name="Imagem 34">
              <a:extLst>
                <a:ext uri="{FF2B5EF4-FFF2-40B4-BE49-F238E27FC236}">
                  <a16:creationId xmlns:a16="http://schemas.microsoft.com/office/drawing/2014/main" id="{9F02A9C7-F88F-4222-BC64-E4141EF53782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426269" y="960654"/>
              <a:ext cx="1078549" cy="1078549"/>
            </a:xfrm>
            <a:prstGeom prst="rect">
              <a:avLst/>
            </a:prstGeom>
          </p:spPr>
        </p:pic>
        <p:pic>
          <p:nvPicPr>
            <p:cNvPr id="37" name="Imagem 36">
              <a:extLst>
                <a:ext uri="{FF2B5EF4-FFF2-40B4-BE49-F238E27FC236}">
                  <a16:creationId xmlns:a16="http://schemas.microsoft.com/office/drawing/2014/main" id="{9FF2D8B5-BD8F-4840-8A1F-CA1E2C972FB5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biLevel thresh="25000"/>
              <a:extLst>
                <a:ext uri="{BEBA8EAE-BF5A-486C-A8C5-ECC9F3942E4B}">
                  <a14:imgProps xmlns:a14="http://schemas.microsoft.com/office/drawing/2010/main">
                    <a14:imgLayer r:embed="rId10">
                      <a14:imgEffect>
                        <a14:saturation sat="33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590024" y="2113868"/>
              <a:ext cx="915938" cy="915938"/>
            </a:xfrm>
            <a:prstGeom prst="rect">
              <a:avLst/>
            </a:prstGeom>
          </p:spPr>
        </p:pic>
        <p:pic>
          <p:nvPicPr>
            <p:cNvPr id="39" name="Imagem 38">
              <a:extLst>
                <a:ext uri="{FF2B5EF4-FFF2-40B4-BE49-F238E27FC236}">
                  <a16:creationId xmlns:a16="http://schemas.microsoft.com/office/drawing/2014/main" id="{58E7A43E-EB96-4978-A1AE-F5772C8CC7FB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520663" y="3138954"/>
              <a:ext cx="1052396" cy="1052396"/>
            </a:xfrm>
            <a:prstGeom prst="rect">
              <a:avLst/>
            </a:prstGeom>
          </p:spPr>
        </p:pic>
        <p:grpSp>
          <p:nvGrpSpPr>
            <p:cNvPr id="44" name="Agrupar 43">
              <a:extLst>
                <a:ext uri="{FF2B5EF4-FFF2-40B4-BE49-F238E27FC236}">
                  <a16:creationId xmlns:a16="http://schemas.microsoft.com/office/drawing/2014/main" id="{DDFFC385-3ADF-4454-92FE-6CB627261A5F}"/>
                </a:ext>
              </a:extLst>
            </p:cNvPr>
            <p:cNvGrpSpPr/>
            <p:nvPr/>
          </p:nvGrpSpPr>
          <p:grpSpPr>
            <a:xfrm>
              <a:off x="10691895" y="4264236"/>
              <a:ext cx="854113" cy="799078"/>
              <a:chOff x="8262584" y="4318831"/>
              <a:chExt cx="1196280" cy="1092980"/>
            </a:xfrm>
          </p:grpSpPr>
          <p:pic>
            <p:nvPicPr>
              <p:cNvPr id="41" name="Imagem 40">
                <a:extLst>
                  <a:ext uri="{FF2B5EF4-FFF2-40B4-BE49-F238E27FC236}">
                    <a16:creationId xmlns:a16="http://schemas.microsoft.com/office/drawing/2014/main" id="{16738B2E-6496-4113-8835-C633BB58D10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262584" y="4372889"/>
                <a:ext cx="1038922" cy="1038922"/>
              </a:xfrm>
              <a:prstGeom prst="rect">
                <a:avLst/>
              </a:prstGeom>
            </p:spPr>
          </p:pic>
          <p:pic>
            <p:nvPicPr>
              <p:cNvPr id="43" name="Imagem 42">
                <a:extLst>
                  <a:ext uri="{FF2B5EF4-FFF2-40B4-BE49-F238E27FC236}">
                    <a16:creationId xmlns:a16="http://schemas.microsoft.com/office/drawing/2014/main" id="{057119C7-BD23-4D08-BBC3-0FA0060B456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987080" y="4318831"/>
                <a:ext cx="471784" cy="263436"/>
              </a:xfrm>
              <a:prstGeom prst="rect">
                <a:avLst/>
              </a:prstGeom>
            </p:spPr>
          </p:pic>
        </p:grpSp>
        <p:pic>
          <p:nvPicPr>
            <p:cNvPr id="46" name="Imagem 45">
              <a:extLst>
                <a:ext uri="{FF2B5EF4-FFF2-40B4-BE49-F238E27FC236}">
                  <a16:creationId xmlns:a16="http://schemas.microsoft.com/office/drawing/2014/main" id="{C417B4AB-25E1-4AD3-AEF3-0B6797F31615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691895" y="4876112"/>
              <a:ext cx="1250459" cy="1250459"/>
            </a:xfrm>
            <a:prstGeom prst="rect">
              <a:avLst/>
            </a:prstGeom>
          </p:spPr>
        </p:pic>
        <p:pic>
          <p:nvPicPr>
            <p:cNvPr id="48" name="Imagem 47">
              <a:extLst>
                <a:ext uri="{FF2B5EF4-FFF2-40B4-BE49-F238E27FC236}">
                  <a16:creationId xmlns:a16="http://schemas.microsoft.com/office/drawing/2014/main" id="{006A78BE-3B83-4C30-8680-A3F7185FE1F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27595"/>
            <a:stretch/>
          </p:blipFill>
          <p:spPr>
            <a:xfrm>
              <a:off x="10590024" y="5953391"/>
              <a:ext cx="1184916" cy="85794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5311909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28" grpId="0" animBg="1"/>
      <p:bldP spid="13" grpId="0"/>
      <p:bldP spid="16" grpId="0" animBg="1"/>
      <p:bldP spid="8" grpId="0"/>
      <p:bldP spid="19" grpId="0" animBg="1"/>
      <p:bldP spid="20" grpId="0"/>
      <p:bldP spid="23" grpId="0" animBg="1"/>
      <p:bldP spid="22" grpId="0"/>
      <p:bldP spid="26" grpId="0" animBg="1"/>
      <p:bldP spid="27" grpId="0"/>
      <p:bldP spid="31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m 6">
            <a:extLst>
              <a:ext uri="{FF2B5EF4-FFF2-40B4-BE49-F238E27FC236}">
                <a16:creationId xmlns:a16="http://schemas.microsoft.com/office/drawing/2014/main" id="{DB6FFCB7-33D3-4C89-8ED2-EFACD9B5854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Blur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16849"/>
          <a:stretch/>
        </p:blipFill>
        <p:spPr>
          <a:xfrm>
            <a:off x="-1" y="0"/>
            <a:ext cx="12192001" cy="6890004"/>
          </a:xfrm>
          <a:prstGeom prst="rect">
            <a:avLst/>
          </a:prstGeom>
        </p:spPr>
      </p:pic>
      <p:pic>
        <p:nvPicPr>
          <p:cNvPr id="19" name="Imagem 18">
            <a:extLst>
              <a:ext uri="{FF2B5EF4-FFF2-40B4-BE49-F238E27FC236}">
                <a16:creationId xmlns:a16="http://schemas.microsoft.com/office/drawing/2014/main" id="{F96B75D9-3F5B-49AC-8102-4237EEF51E0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8009" y="3296384"/>
            <a:ext cx="4570449" cy="3133202"/>
          </a:xfrm>
          <a:prstGeom prst="rect">
            <a:avLst/>
          </a:prstGeom>
        </p:spPr>
      </p:pic>
      <p:sp>
        <p:nvSpPr>
          <p:cNvPr id="17" name="Retângulo 16">
            <a:extLst>
              <a:ext uri="{FF2B5EF4-FFF2-40B4-BE49-F238E27FC236}">
                <a16:creationId xmlns:a16="http://schemas.microsoft.com/office/drawing/2014/main" id="{19E3935E-0024-48F6-B3ED-341F23D70F7E}"/>
              </a:ext>
            </a:extLst>
          </p:cNvPr>
          <p:cNvSpPr/>
          <p:nvPr/>
        </p:nvSpPr>
        <p:spPr>
          <a:xfrm>
            <a:off x="8564" y="2373757"/>
            <a:ext cx="4523876" cy="930443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1" name="Retângulo 10">
            <a:extLst>
              <a:ext uri="{FF2B5EF4-FFF2-40B4-BE49-F238E27FC236}">
                <a16:creationId xmlns:a16="http://schemas.microsoft.com/office/drawing/2014/main" id="{32E667AA-4FDC-4C60-A868-AE20AD558394}"/>
              </a:ext>
            </a:extLst>
          </p:cNvPr>
          <p:cNvSpPr/>
          <p:nvPr/>
        </p:nvSpPr>
        <p:spPr>
          <a:xfrm>
            <a:off x="7220036" y="0"/>
            <a:ext cx="4523876" cy="6858000"/>
          </a:xfrm>
          <a:prstGeom prst="rect">
            <a:avLst/>
          </a:prstGeom>
          <a:solidFill>
            <a:schemeClr val="tx1">
              <a:alpha val="8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3" name="CaixaDeTexto 12">
            <a:extLst>
              <a:ext uri="{FF2B5EF4-FFF2-40B4-BE49-F238E27FC236}">
                <a16:creationId xmlns:a16="http://schemas.microsoft.com/office/drawing/2014/main" id="{B20CD394-6AAC-437B-A190-1911DE63479C}"/>
              </a:ext>
            </a:extLst>
          </p:cNvPr>
          <p:cNvSpPr txBox="1"/>
          <p:nvPr/>
        </p:nvSpPr>
        <p:spPr>
          <a:xfrm>
            <a:off x="7556920" y="2310532"/>
            <a:ext cx="3913189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Zumbi, também conhecido como Zumbi dos Palmares, foi um líder quilombola brasileiro, o último dos líderes do Quilombo dos Palmares, o maior dos quilombos do período colonial. Zumbi nasceu na então Capitania de Pernambuco, em região hoje pertencente ao município de União dos Palmares, no estado de Alagoas.</a:t>
            </a:r>
            <a:endParaRPr lang="pt-BR" dirty="0">
              <a:solidFill>
                <a:schemeClr val="bg1"/>
              </a:solidFill>
              <a:latin typeface="Elephant" panose="02020904090505020303" pitchFamily="18" charset="0"/>
            </a:endParaRPr>
          </a:p>
        </p:txBody>
      </p:sp>
      <p:sp>
        <p:nvSpPr>
          <p:cNvPr id="14" name="Retângulo 13">
            <a:extLst>
              <a:ext uri="{FF2B5EF4-FFF2-40B4-BE49-F238E27FC236}">
                <a16:creationId xmlns:a16="http://schemas.microsoft.com/office/drawing/2014/main" id="{6D417AD5-DF1A-4AD9-8379-583B2D3A014F}"/>
              </a:ext>
            </a:extLst>
          </p:cNvPr>
          <p:cNvSpPr/>
          <p:nvPr/>
        </p:nvSpPr>
        <p:spPr>
          <a:xfrm>
            <a:off x="7220036" y="1010179"/>
            <a:ext cx="4523876" cy="930443"/>
          </a:xfrm>
          <a:prstGeom prst="rect">
            <a:avLst/>
          </a:prstGeom>
          <a:solidFill>
            <a:schemeClr val="bg1">
              <a:alpha val="8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bg1"/>
              </a:solidFill>
            </a:endParaRPr>
          </a:p>
        </p:txBody>
      </p:sp>
      <p:sp>
        <p:nvSpPr>
          <p:cNvPr id="16" name="Retângulo 15">
            <a:extLst>
              <a:ext uri="{FF2B5EF4-FFF2-40B4-BE49-F238E27FC236}">
                <a16:creationId xmlns:a16="http://schemas.microsoft.com/office/drawing/2014/main" id="{94A14FFC-1805-48EB-A26F-DE11F4FBD057}"/>
              </a:ext>
            </a:extLst>
          </p:cNvPr>
          <p:cNvSpPr/>
          <p:nvPr/>
        </p:nvSpPr>
        <p:spPr>
          <a:xfrm>
            <a:off x="7221125" y="1002634"/>
            <a:ext cx="4523876" cy="930443"/>
          </a:xfrm>
          <a:prstGeom prst="rect">
            <a:avLst/>
          </a:prstGeom>
          <a:solidFill>
            <a:schemeClr val="bg1">
              <a:alpha val="8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bg1"/>
              </a:solidFill>
            </a:endParaRPr>
          </a:p>
        </p:txBody>
      </p:sp>
      <p:sp>
        <p:nvSpPr>
          <p:cNvPr id="12" name="CaixaDeTexto 11">
            <a:extLst>
              <a:ext uri="{FF2B5EF4-FFF2-40B4-BE49-F238E27FC236}">
                <a16:creationId xmlns:a16="http://schemas.microsoft.com/office/drawing/2014/main" id="{82912443-F6F3-466C-A74A-033841B3A56B}"/>
              </a:ext>
            </a:extLst>
          </p:cNvPr>
          <p:cNvSpPr txBox="1"/>
          <p:nvPr/>
        </p:nvSpPr>
        <p:spPr>
          <a:xfrm>
            <a:off x="7796463" y="1275346"/>
            <a:ext cx="439553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dirty="0">
                <a:latin typeface="Elephant" panose="02020904090505020303" pitchFamily="18" charset="0"/>
              </a:rPr>
              <a:t>Zumbi dos Palmares</a:t>
            </a:r>
          </a:p>
        </p:txBody>
      </p:sp>
      <p:pic>
        <p:nvPicPr>
          <p:cNvPr id="21" name="Imagem 20">
            <a:extLst>
              <a:ext uri="{FF2B5EF4-FFF2-40B4-BE49-F238E27FC236}">
                <a16:creationId xmlns:a16="http://schemas.microsoft.com/office/drawing/2014/main" id="{F82F4485-BD24-4846-B231-3EBD4CCC98A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8059" y="1105580"/>
            <a:ext cx="487859" cy="674968"/>
          </a:xfrm>
          <a:prstGeom prst="rect">
            <a:avLst/>
          </a:prstGeom>
        </p:spPr>
      </p:pic>
      <p:grpSp>
        <p:nvGrpSpPr>
          <p:cNvPr id="25" name="Agrupar 24">
            <a:extLst>
              <a:ext uri="{FF2B5EF4-FFF2-40B4-BE49-F238E27FC236}">
                <a16:creationId xmlns:a16="http://schemas.microsoft.com/office/drawing/2014/main" id="{F66B1FA4-A19B-44BA-BE2F-736BB0761273}"/>
              </a:ext>
            </a:extLst>
          </p:cNvPr>
          <p:cNvGrpSpPr/>
          <p:nvPr/>
        </p:nvGrpSpPr>
        <p:grpSpPr>
          <a:xfrm>
            <a:off x="-2" y="2358189"/>
            <a:ext cx="4924926" cy="930443"/>
            <a:chOff x="-2" y="2358189"/>
            <a:chExt cx="4924926" cy="930443"/>
          </a:xfrm>
        </p:grpSpPr>
        <p:sp>
          <p:nvSpPr>
            <p:cNvPr id="9" name="Retângulo 8">
              <a:extLst>
                <a:ext uri="{FF2B5EF4-FFF2-40B4-BE49-F238E27FC236}">
                  <a16:creationId xmlns:a16="http://schemas.microsoft.com/office/drawing/2014/main" id="{D487B2F7-1DF1-4AB4-9B9F-ED2C78555B8F}"/>
                </a:ext>
              </a:extLst>
            </p:cNvPr>
            <p:cNvSpPr/>
            <p:nvPr/>
          </p:nvSpPr>
          <p:spPr>
            <a:xfrm>
              <a:off x="-2" y="2358189"/>
              <a:ext cx="4523876" cy="930443"/>
            </a:xfrm>
            <a:prstGeom prst="rect">
              <a:avLst/>
            </a:prstGeom>
            <a:solidFill>
              <a:schemeClr val="tx1">
                <a:alpha val="83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10" name="CaixaDeTexto 9">
              <a:extLst>
                <a:ext uri="{FF2B5EF4-FFF2-40B4-BE49-F238E27FC236}">
                  <a16:creationId xmlns:a16="http://schemas.microsoft.com/office/drawing/2014/main" id="{256032DF-A33F-49EF-A89A-C92521EE3850}"/>
                </a:ext>
              </a:extLst>
            </p:cNvPr>
            <p:cNvSpPr txBox="1"/>
            <p:nvPr/>
          </p:nvSpPr>
          <p:spPr>
            <a:xfrm>
              <a:off x="529387" y="2614862"/>
              <a:ext cx="4395537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sz="2000" dirty="0">
                  <a:solidFill>
                    <a:schemeClr val="bg1"/>
                  </a:solidFill>
                  <a:latin typeface="Elephant" panose="02020904090505020303" pitchFamily="18" charset="0"/>
                </a:rPr>
                <a:t>Quilombo dos Palmares</a:t>
              </a:r>
            </a:p>
          </p:txBody>
        </p:sp>
        <p:pic>
          <p:nvPicPr>
            <p:cNvPr id="24" name="Imagem 23">
              <a:extLst>
                <a:ext uri="{FF2B5EF4-FFF2-40B4-BE49-F238E27FC236}">
                  <a16:creationId xmlns:a16="http://schemas.microsoft.com/office/drawing/2014/main" id="{FD152AB7-7D7C-4B36-941B-54DDC3F3082C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lum bright="70000" contrast="-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718646" y="2482781"/>
              <a:ext cx="664271" cy="664271"/>
            </a:xfrm>
            <a:prstGeom prst="rect">
              <a:avLst/>
            </a:prstGeom>
          </p:spPr>
        </p:pic>
      </p:grpSp>
      <p:sp>
        <p:nvSpPr>
          <p:cNvPr id="2" name="Fluxograma: Operação Manual 1">
            <a:extLst>
              <a:ext uri="{FF2B5EF4-FFF2-40B4-BE49-F238E27FC236}">
                <a16:creationId xmlns:a16="http://schemas.microsoft.com/office/drawing/2014/main" id="{7E08AE29-50D2-48D9-B5A0-C719F57C2F46}"/>
              </a:ext>
            </a:extLst>
          </p:cNvPr>
          <p:cNvSpPr/>
          <p:nvPr/>
        </p:nvSpPr>
        <p:spPr>
          <a:xfrm flipV="1">
            <a:off x="5102087" y="5062330"/>
            <a:ext cx="1669861" cy="1619047"/>
          </a:xfrm>
          <a:prstGeom prst="flowChartManualOperation">
            <a:avLst/>
          </a:prstGeom>
          <a:solidFill>
            <a:schemeClr val="tx1">
              <a:alpha val="93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14300" prst="hardEdg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9EA884BB-9CC3-4824-B85D-BF1930817BB5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4493" y="-133822"/>
            <a:ext cx="2341057" cy="6327181"/>
          </a:xfrm>
          <a:prstGeom prst="rect">
            <a:avLst/>
          </a:prstGeom>
          <a:effectLst>
            <a:glow rad="139700">
              <a:schemeClr val="accent4">
                <a:satMod val="175000"/>
                <a:alpha val="40000"/>
              </a:schemeClr>
            </a:glow>
          </a:effectLst>
        </p:spPr>
      </p:pic>
    </p:spTree>
    <p:extLst>
      <p:ext uri="{BB962C8B-B14F-4D97-AF65-F5344CB8AC3E}">
        <p14:creationId xmlns:p14="http://schemas.microsoft.com/office/powerpoint/2010/main" val="40530885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repeatCount="indefinite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9" dur="20000" fill="hold"/>
                                        <p:tgtEl>
                                          <p:spTgt spid="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2" presetClass="entr" presetSubtype="8" repeatCount="indefinite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1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" presetClass="entr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2" presetClass="entr" presetSubtype="1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7" grpId="1" animBg="1"/>
      <p:bldP spid="11" grpId="0" animBg="1"/>
      <p:bldP spid="13" grpId="0"/>
      <p:bldP spid="14" grpId="0" animBg="1"/>
      <p:bldP spid="12" grpId="0"/>
    </p:bldLst>
  </p:timing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261</TotalTime>
  <Words>213</Words>
  <Application>Microsoft Office PowerPoint</Application>
  <PresentationFormat>Widescreen</PresentationFormat>
  <Paragraphs>27</Paragraphs>
  <Slides>2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2</vt:i4>
      </vt:variant>
    </vt:vector>
  </HeadingPairs>
  <TitlesOfParts>
    <vt:vector size="8" baseType="lpstr">
      <vt:lpstr>Arial</vt:lpstr>
      <vt:lpstr>Arial</vt:lpstr>
      <vt:lpstr>Calibri</vt:lpstr>
      <vt:lpstr>Calibri Light</vt:lpstr>
      <vt:lpstr>Elephant</vt:lpstr>
      <vt:lpstr>Tema do Office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Kennedy Pamplona</dc:creator>
  <cp:lastModifiedBy>Kennedy Pamplona</cp:lastModifiedBy>
  <cp:revision>30</cp:revision>
  <dcterms:created xsi:type="dcterms:W3CDTF">2021-07-10T16:59:40Z</dcterms:created>
  <dcterms:modified xsi:type="dcterms:W3CDTF">2021-07-27T02:20:50Z</dcterms:modified>
</cp:coreProperties>
</file>